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57" r:id="rId3"/>
    <p:sldId id="258" r:id="rId4"/>
    <p:sldId id="261" r:id="rId5"/>
    <p:sldId id="260" r:id="rId6"/>
    <p:sldId id="262" r:id="rId7"/>
    <p:sldId id="265" r:id="rId8"/>
    <p:sldId id="263" r:id="rId9"/>
    <p:sldId id="266" r:id="rId10"/>
    <p:sldId id="267" r:id="rId11"/>
    <p:sldId id="268" r:id="rId12"/>
    <p:sldId id="287" r:id="rId13"/>
    <p:sldId id="269" r:id="rId14"/>
    <p:sldId id="271" r:id="rId15"/>
    <p:sldId id="272" r:id="rId16"/>
    <p:sldId id="297" r:id="rId17"/>
    <p:sldId id="288" r:id="rId18"/>
    <p:sldId id="291" r:id="rId19"/>
    <p:sldId id="292" r:id="rId20"/>
    <p:sldId id="273" r:id="rId21"/>
    <p:sldId id="289" r:id="rId22"/>
    <p:sldId id="293" r:id="rId23"/>
    <p:sldId id="274" r:id="rId24"/>
    <p:sldId id="290" r:id="rId25"/>
    <p:sldId id="294" r:id="rId26"/>
    <p:sldId id="275" r:id="rId27"/>
    <p:sldId id="295" r:id="rId28"/>
    <p:sldId id="276" r:id="rId29"/>
    <p:sldId id="296" r:id="rId30"/>
    <p:sldId id="277" r:id="rId31"/>
    <p:sldId id="278" r:id="rId32"/>
    <p:sldId id="279" r:id="rId33"/>
    <p:sldId id="280" r:id="rId34"/>
    <p:sldId id="281" r:id="rId35"/>
    <p:sldId id="282" r:id="rId36"/>
    <p:sldId id="283" r:id="rId37"/>
    <p:sldId id="284" r:id="rId38"/>
    <p:sldId id="285" r:id="rId39"/>
    <p:sldId id="286"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58" y="-786"/>
      </p:cViewPr>
      <p:guideLst>
        <p:guide orient="horz" pos="2160"/>
        <p:guide pos="2880"/>
      </p:guideLst>
    </p:cSldViewPr>
  </p:slideViewPr>
  <p:notesTextViewPr>
    <p:cViewPr>
      <p:scale>
        <a:sx n="1" d="1"/>
        <a:sy n="1" d="1"/>
      </p:scale>
      <p:origin x="0" y="0"/>
    </p:cViewPr>
  </p:notesTextViewPr>
  <p:sorterViewPr>
    <p:cViewPr>
      <p:scale>
        <a:sx n="100" d="100"/>
        <a:sy n="100" d="100"/>
      </p:scale>
      <p:origin x="0" y="135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93C20-D342-47C1-87F2-08AC607627B6}" type="datetimeFigureOut">
              <a:rPr lang="zh-TW" altLang="en-US" smtClean="0"/>
              <a:t>2012/3/5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266D2-F231-4EBD-8830-50626A4978A7}" type="slidenum">
              <a:rPr lang="zh-TW" altLang="en-US" smtClean="0"/>
              <a:t>‹#›</a:t>
            </a:fld>
            <a:endParaRPr lang="zh-TW" altLang="en-US"/>
          </a:p>
        </p:txBody>
      </p:sp>
    </p:spTree>
    <p:extLst>
      <p:ext uri="{BB962C8B-B14F-4D97-AF65-F5344CB8AC3E}">
        <p14:creationId xmlns:p14="http://schemas.microsoft.com/office/powerpoint/2010/main" val="29978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1</a:t>
            </a:fld>
            <a:endParaRPr lang="zh-TW" altLang="en-US"/>
          </a:p>
        </p:txBody>
      </p:sp>
    </p:spTree>
    <p:extLst>
      <p:ext uri="{BB962C8B-B14F-4D97-AF65-F5344CB8AC3E}">
        <p14:creationId xmlns:p14="http://schemas.microsoft.com/office/powerpoint/2010/main" val="198821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smtClean="0">
                <a:solidFill>
                  <a:schemeClr val="tx1"/>
                </a:solidFill>
                <a:latin typeface="+mn-lt"/>
                <a:ea typeface="+mn-ea"/>
                <a:cs typeface="+mn-cs"/>
              </a:rPr>
              <a:t>Then </a:t>
            </a:r>
            <a:r>
              <a:rPr lang="en-US" altLang="zh-TW" dirty="0" err="1" smtClean="0"/>
              <a:t>b</a:t>
            </a:r>
            <a:r>
              <a:rPr lang="en-US" altLang="zh-TW" baseline="-25000" dirty="0" err="1" smtClean="0"/>
              <a:t>ij</a:t>
            </a:r>
            <a:r>
              <a:rPr lang="en-US" altLang="zh-TW" sz="1200" b="0" i="0" u="none" strike="noStrike" kern="1200" baseline="0" dirty="0" smtClean="0">
                <a:solidFill>
                  <a:schemeClr val="tx1"/>
                </a:solidFill>
                <a:latin typeface="+mn-lt"/>
                <a:ea typeface="+mn-ea"/>
                <a:cs typeface="+mn-cs"/>
              </a:rPr>
              <a:t> with the maximum </a:t>
            </a:r>
            <a:r>
              <a:rPr lang="en-US" altLang="zh-TW" sz="1200" kern="1200" dirty="0" err="1" smtClean="0">
                <a:solidFill>
                  <a:schemeClr val="tx1"/>
                </a:solidFill>
                <a:effectLst/>
                <a:latin typeface="+mn-lt"/>
                <a:ea typeface="+mn-ea"/>
                <a:cs typeface="+mn-cs"/>
              </a:rPr>
              <a:t>λ</a:t>
            </a:r>
            <a:r>
              <a:rPr lang="en-US" altLang="zh-TW" sz="1200" kern="1200" baseline="-25000" dirty="0" err="1" smtClean="0">
                <a:solidFill>
                  <a:schemeClr val="tx1"/>
                </a:solidFill>
                <a:effectLst/>
                <a:latin typeface="+mn-lt"/>
                <a:ea typeface="+mn-ea"/>
                <a:cs typeface="+mn-cs"/>
              </a:rPr>
              <a:t>ij</a:t>
            </a:r>
            <a:r>
              <a:rPr lang="en-US" altLang="zh-TW" sz="1200" kern="1200" baseline="0" dirty="0" smtClean="0">
                <a:solidFill>
                  <a:schemeClr val="tx1"/>
                </a:solidFill>
                <a:effectLst/>
                <a:latin typeface="+mn-lt"/>
                <a:ea typeface="+mn-ea"/>
                <a:cs typeface="+mn-cs"/>
              </a:rPr>
              <a:t> </a:t>
            </a:r>
            <a:r>
              <a:rPr lang="en-US" altLang="zh-TW" sz="1200" b="0" i="0" u="none" strike="noStrike" kern="1200" baseline="0" dirty="0" smtClean="0">
                <a:solidFill>
                  <a:schemeClr val="tx1"/>
                </a:solidFill>
                <a:latin typeface="+mn-lt"/>
                <a:ea typeface="+mn-ea"/>
                <a:cs typeface="+mn-cs"/>
              </a:rPr>
              <a:t>is selected as the next bitmap to be added, and the benefit ratios </a:t>
            </a:r>
            <a:r>
              <a:rPr lang="en-US" altLang="zh-TW" sz="1200" kern="1200" dirty="0" err="1" smtClean="0">
                <a:solidFill>
                  <a:schemeClr val="tx1"/>
                </a:solidFill>
                <a:effectLst/>
                <a:latin typeface="+mn-lt"/>
                <a:ea typeface="+mn-ea"/>
                <a:cs typeface="+mn-cs"/>
              </a:rPr>
              <a:t>λ</a:t>
            </a:r>
            <a:r>
              <a:rPr lang="en-US" altLang="zh-TW" sz="1200" kern="1200" baseline="-25000" dirty="0" err="1" smtClean="0">
                <a:solidFill>
                  <a:schemeClr val="tx1"/>
                </a:solidFill>
                <a:effectLst/>
                <a:latin typeface="+mn-lt"/>
                <a:ea typeface="+mn-ea"/>
                <a:cs typeface="+mn-cs"/>
              </a:rPr>
              <a:t>ij</a:t>
            </a:r>
            <a:r>
              <a:rPr lang="en-US" altLang="zh-TW" sz="1200" kern="1200" baseline="0" dirty="0" smtClean="0">
                <a:solidFill>
                  <a:schemeClr val="tx1"/>
                </a:solidFill>
                <a:effectLst/>
                <a:latin typeface="+mn-lt"/>
                <a:ea typeface="+mn-ea"/>
                <a:cs typeface="+mn-cs"/>
              </a:rPr>
              <a:t> </a:t>
            </a:r>
            <a:r>
              <a:rPr lang="en-US" altLang="zh-TW" sz="1200" b="0" i="0" u="none" strike="noStrike" kern="1200" baseline="0" dirty="0" smtClean="0">
                <a:solidFill>
                  <a:schemeClr val="tx1"/>
                </a:solidFill>
                <a:latin typeface="+mn-lt"/>
                <a:ea typeface="+mn-ea"/>
                <a:cs typeface="+mn-cs"/>
              </a:rPr>
              <a:t> are recomputed.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smtClean="0">
                <a:solidFill>
                  <a:schemeClr val="tx1"/>
                </a:solidFill>
                <a:latin typeface="+mn-lt"/>
                <a:ea typeface="+mn-ea"/>
                <a:cs typeface="+mn-cs"/>
              </a:rPr>
              <a:t>Lemma 1:</a:t>
            </a:r>
            <a:r>
              <a:rPr lang="zh-TW" altLang="en-US" sz="1200" b="0" i="0" u="none" strike="noStrike" kern="1200" baseline="0" dirty="0" smtClean="0">
                <a:solidFill>
                  <a:schemeClr val="tx1"/>
                </a:solidFill>
                <a:latin typeface="+mn-lt"/>
                <a:ea typeface="+mn-ea"/>
                <a:cs typeface="+mn-cs"/>
              </a:rPr>
              <a:t>欲說明考慮</a:t>
            </a:r>
            <a:r>
              <a:rPr lang="en-US" altLang="zh-TW" sz="1200" b="0" i="0" u="none" strike="noStrike" kern="1200" baseline="0" dirty="0" smtClean="0">
                <a:solidFill>
                  <a:schemeClr val="tx1"/>
                </a:solidFill>
                <a:latin typeface="+mn-lt"/>
                <a:ea typeface="+mn-ea"/>
                <a:cs typeface="+mn-cs"/>
              </a:rPr>
              <a:t>posting list</a:t>
            </a:r>
            <a:r>
              <a:rPr lang="zh-TW" altLang="en-US" sz="1200" b="0" i="0" u="none" strike="noStrike" kern="1200" baseline="0" dirty="0" smtClean="0">
                <a:solidFill>
                  <a:schemeClr val="tx1"/>
                </a:solidFill>
                <a:latin typeface="+mn-lt"/>
                <a:ea typeface="+mn-ea"/>
                <a:cs typeface="+mn-cs"/>
              </a:rPr>
              <a:t>越少</a:t>
            </a:r>
            <a:r>
              <a:rPr lang="en-US" altLang="zh-TW" sz="1200" b="0" i="0" u="none" strike="noStrike" kern="1200" baseline="0" dirty="0" smtClean="0">
                <a:solidFill>
                  <a:schemeClr val="tx1"/>
                </a:solidFill>
                <a:latin typeface="+mn-lt"/>
                <a:ea typeface="+mn-ea"/>
                <a:cs typeface="+mn-cs"/>
              </a:rPr>
              <a:t>(index size</a:t>
            </a:r>
            <a:r>
              <a:rPr lang="zh-TW" altLang="en-US" sz="1200" b="0" i="0" u="none" strike="noStrike" kern="1200" baseline="0" dirty="0" smtClean="0">
                <a:solidFill>
                  <a:schemeClr val="tx1"/>
                </a:solidFill>
                <a:latin typeface="+mn-lt"/>
                <a:ea typeface="+mn-ea"/>
                <a:cs typeface="+mn-cs"/>
              </a:rPr>
              <a:t>較小</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的</a:t>
            </a:r>
            <a:r>
              <a:rPr lang="en-US" altLang="zh-TW" sz="1200" b="0" i="0" u="none" strike="noStrike" kern="1200" baseline="0" dirty="0" smtClean="0">
                <a:solidFill>
                  <a:schemeClr val="tx1"/>
                </a:solidFill>
                <a:latin typeface="+mn-lt"/>
                <a:ea typeface="+mn-ea"/>
                <a:cs typeface="+mn-cs"/>
              </a:rPr>
              <a:t>B</a:t>
            </a:r>
            <a:r>
              <a:rPr lang="zh-TW" altLang="en-US" sz="1200" b="0" i="0" u="none" strike="noStrike" kern="1200" baseline="0" dirty="0" smtClean="0">
                <a:solidFill>
                  <a:schemeClr val="tx1"/>
                </a:solidFill>
                <a:latin typeface="+mn-lt"/>
                <a:ea typeface="+mn-ea"/>
                <a:cs typeface="+mn-cs"/>
              </a:rPr>
              <a:t>集合，當加入一個新的</a:t>
            </a:r>
            <a:r>
              <a:rPr lang="en-US" altLang="zh-TW" sz="1200" b="0" i="0" u="none" strike="noStrike" kern="1200" baseline="0" dirty="0" smtClean="0">
                <a:solidFill>
                  <a:schemeClr val="tx1"/>
                </a:solidFill>
                <a:latin typeface="+mn-lt"/>
                <a:ea typeface="+mn-ea"/>
                <a:cs typeface="+mn-cs"/>
              </a:rPr>
              <a:t>bitmap</a:t>
            </a:r>
            <a:r>
              <a:rPr lang="zh-TW" altLang="en-US" sz="1200" b="0" i="0" u="none" strike="noStrike" kern="1200" baseline="0" dirty="0" smtClean="0">
                <a:solidFill>
                  <a:schemeClr val="tx1"/>
                </a:solidFill>
                <a:latin typeface="+mn-lt"/>
                <a:ea typeface="+mn-ea"/>
                <a:cs typeface="+mn-cs"/>
              </a:rPr>
              <a:t>，其新的</a:t>
            </a:r>
            <a:r>
              <a:rPr lang="en-US" altLang="zh-TW" sz="1200" b="0" i="0" u="none" strike="noStrike" kern="1200" baseline="0" dirty="0" smtClean="0">
                <a:solidFill>
                  <a:schemeClr val="tx1"/>
                </a:solidFill>
                <a:latin typeface="+mn-lt"/>
                <a:ea typeface="+mn-ea"/>
                <a:cs typeface="+mn-cs"/>
              </a:rPr>
              <a:t>latency</a:t>
            </a:r>
            <a:r>
              <a:rPr lang="zh-TW" altLang="en-US" sz="1200" b="0" i="0" u="none" strike="noStrike" kern="1200" baseline="0" dirty="0" smtClean="0">
                <a:solidFill>
                  <a:schemeClr val="tx1"/>
                </a:solidFill>
                <a:latin typeface="+mn-lt"/>
                <a:ea typeface="+mn-ea"/>
                <a:cs typeface="+mn-cs"/>
              </a:rPr>
              <a:t>較原始</a:t>
            </a:r>
            <a:r>
              <a:rPr lang="en-US" altLang="zh-TW" sz="1200" b="0" i="0" u="none" strike="noStrike" kern="1200" baseline="0" dirty="0" smtClean="0">
                <a:solidFill>
                  <a:schemeClr val="tx1"/>
                </a:solidFill>
                <a:latin typeface="+mn-lt"/>
                <a:ea typeface="+mn-ea"/>
                <a:cs typeface="+mn-cs"/>
              </a:rPr>
              <a:t>latency</a:t>
            </a:r>
            <a:r>
              <a:rPr lang="zh-TW" altLang="en-US" sz="1200" b="0" i="0" u="none" strike="noStrike" kern="1200" baseline="0" dirty="0" smtClean="0">
                <a:solidFill>
                  <a:schemeClr val="tx1"/>
                </a:solidFill>
                <a:latin typeface="+mn-lt"/>
                <a:ea typeface="+mn-ea"/>
                <a:cs typeface="+mn-cs"/>
              </a:rPr>
              <a:t>差距較大。</a:t>
            </a:r>
            <a:r>
              <a:rPr lang="en-US" altLang="zh-TW" sz="1200" b="0" i="0" u="none" strike="noStrike" kern="1200" baseline="0" dirty="0" smtClean="0">
                <a:solidFill>
                  <a:schemeClr val="tx1"/>
                </a:solidFill>
                <a:latin typeface="+mn-lt"/>
                <a:ea typeface="+mn-ea"/>
                <a:cs typeface="+mn-cs"/>
              </a:rPr>
              <a:t>adding an element to a smaller set helps more than adding it to a larger set</a:t>
            </a:r>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15</a:t>
            </a:fld>
            <a:endParaRPr lang="zh-TW" altLang="en-US"/>
          </a:p>
        </p:txBody>
      </p:sp>
    </p:spTree>
    <p:extLst>
      <p:ext uri="{BB962C8B-B14F-4D97-AF65-F5344CB8AC3E}">
        <p14:creationId xmlns:p14="http://schemas.microsoft.com/office/powerpoint/2010/main" val="312654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18</a:t>
            </a:fld>
            <a:endParaRPr lang="zh-TW" altLang="en-US"/>
          </a:p>
        </p:txBody>
      </p:sp>
    </p:spTree>
    <p:extLst>
      <p:ext uri="{BB962C8B-B14F-4D97-AF65-F5344CB8AC3E}">
        <p14:creationId xmlns:p14="http://schemas.microsoft.com/office/powerpoint/2010/main" val="372703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1.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lists can encode conjunctions of more than two terms, the utility of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lists drops sharply with each new term,    </a:t>
            </a:r>
          </a:p>
          <a:p>
            <a:r>
              <a:rPr lang="en-US" altLang="zh-TW" sz="1200" b="0" i="0" u="none" strike="noStrike" kern="1200" baseline="0" dirty="0" smtClean="0">
                <a:solidFill>
                  <a:schemeClr val="tx1"/>
                </a:solidFill>
                <a:latin typeface="+mn-lt"/>
                <a:ea typeface="+mn-ea"/>
                <a:cs typeface="+mn-cs"/>
              </a:rPr>
              <a:t>    as the list requires that all of the terms be present in the query.</a:t>
            </a:r>
          </a:p>
          <a:p>
            <a:r>
              <a:rPr lang="en-US" altLang="zh-TW" sz="1200" b="0" i="0" u="none" strike="noStrike" kern="1200" baseline="0" dirty="0" smtClean="0">
                <a:solidFill>
                  <a:schemeClr val="tx1"/>
                </a:solidFill>
                <a:latin typeface="+mn-lt"/>
                <a:ea typeface="+mn-ea"/>
                <a:cs typeface="+mn-cs"/>
              </a:rPr>
              <a:t>2. found that in the AOL query log the 100 most frequent three-term conjunctions appear in only one quarter of the 100 most frequent </a:t>
            </a:r>
          </a:p>
          <a:p>
            <a:r>
              <a:rPr lang="en-US" altLang="zh-TW" sz="1200" b="0" i="0" u="none" strike="noStrike" kern="1200" baseline="0" dirty="0" smtClean="0">
                <a:solidFill>
                  <a:schemeClr val="tx1"/>
                </a:solidFill>
                <a:latin typeface="+mn-lt"/>
                <a:ea typeface="+mn-ea"/>
                <a:cs typeface="+mn-cs"/>
              </a:rPr>
              <a:t>    two-term conjunctions.</a:t>
            </a:r>
          </a:p>
          <a:p>
            <a:r>
              <a:rPr lang="en-US" altLang="zh-TW" sz="1200" b="0" i="0" u="none" strike="noStrike" kern="1200" baseline="0" dirty="0" smtClean="0">
                <a:solidFill>
                  <a:schemeClr val="tx1"/>
                </a:solidFill>
                <a:latin typeface="+mn-lt"/>
                <a:ea typeface="+mn-ea"/>
                <a:cs typeface="+mn-cs"/>
              </a:rPr>
              <a:t>3. since the number of possible multi-term conjunctions grows exponentially with the number of terms in a query, considering them during index construction and during query evaluation becomes computationally expensive. We thus consider only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lists of two terms that capture most of the benefit of such lists.</a:t>
            </a:r>
          </a:p>
          <a:p>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20</a:t>
            </a:fld>
            <a:endParaRPr lang="zh-TW" altLang="en-US"/>
          </a:p>
        </p:txBody>
      </p:sp>
    </p:spTree>
    <p:extLst>
      <p:ext uri="{BB962C8B-B14F-4D97-AF65-F5344CB8AC3E}">
        <p14:creationId xmlns:p14="http://schemas.microsoft.com/office/powerpoint/2010/main" val="2560296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New &amp; </a:t>
            </a:r>
            <a:r>
              <a:rPr lang="en-US" altLang="zh-TW" dirty="0" err="1" smtClean="0"/>
              <a:t>Yorks’posting</a:t>
            </a:r>
            <a:r>
              <a:rPr lang="en-US" altLang="zh-TW" dirty="0" smtClean="0"/>
              <a:t> lists have same document:1</a:t>
            </a:r>
            <a:r>
              <a:rPr lang="zh-TW" altLang="en-US" dirty="0" smtClean="0"/>
              <a:t>、</a:t>
            </a:r>
            <a:r>
              <a:rPr lang="en-US" altLang="zh-TW" dirty="0" smtClean="0"/>
              <a:t>2</a:t>
            </a:r>
            <a:r>
              <a:rPr lang="zh-TW" altLang="en-US" dirty="0" smtClean="0"/>
              <a:t>、</a:t>
            </a:r>
            <a:r>
              <a:rPr lang="en-US" altLang="zh-TW" dirty="0" smtClean="0"/>
              <a:t>4 </a:t>
            </a:r>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21</a:t>
            </a:fld>
            <a:endParaRPr lang="zh-TW" altLang="en-US"/>
          </a:p>
        </p:txBody>
      </p:sp>
    </p:spTree>
    <p:extLst>
      <p:ext uri="{BB962C8B-B14F-4D97-AF65-F5344CB8AC3E}">
        <p14:creationId xmlns:p14="http://schemas.microsoft.com/office/powerpoint/2010/main" val="115604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Note: cannot solve the optimization problem for selecting both bitmaps and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 as above. The difficulty arises from the fact that while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lists can carry bitmaps, we can only add bitmaps to the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lists that are already selected. That is, the benefit of adding a bitmap to a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 increases (becomes positive) after adding that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a:t>
            </a:r>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23</a:t>
            </a:fld>
            <a:endParaRPr lang="zh-TW" altLang="en-US"/>
          </a:p>
        </p:txBody>
      </p:sp>
    </p:spTree>
    <p:extLst>
      <p:ext uri="{BB962C8B-B14F-4D97-AF65-F5344CB8AC3E}">
        <p14:creationId xmlns:p14="http://schemas.microsoft.com/office/powerpoint/2010/main" val="386326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24</a:t>
            </a:fld>
            <a:endParaRPr lang="zh-TW" altLang="en-US"/>
          </a:p>
        </p:txBody>
      </p:sp>
    </p:spTree>
    <p:extLst>
      <p:ext uri="{BB962C8B-B14F-4D97-AF65-F5344CB8AC3E}">
        <p14:creationId xmlns:p14="http://schemas.microsoft.com/office/powerpoint/2010/main" val="182553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err="1" smtClean="0">
                <a:solidFill>
                  <a:schemeClr val="tx1"/>
                </a:solidFill>
                <a:latin typeface="+mn-lt"/>
                <a:ea typeface="+mn-ea"/>
                <a:cs typeface="+mn-cs"/>
              </a:rPr>
              <a:t>iff</a:t>
            </a:r>
            <a:r>
              <a:rPr lang="zh-TW" altLang="en-US" sz="1200" b="0" i="0" u="none" strike="noStrike" kern="1200" baseline="0" dirty="0" smtClean="0">
                <a:solidFill>
                  <a:schemeClr val="tx1"/>
                </a:solidFill>
                <a:latin typeface="+mn-lt"/>
                <a:ea typeface="+mn-ea"/>
                <a:cs typeface="+mn-cs"/>
              </a:rPr>
              <a:t>條件</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 對於</a:t>
            </a:r>
            <a:r>
              <a:rPr lang="en-US" altLang="zh-TW" sz="1200" b="0" i="0" u="none" strike="noStrike" kern="1200" baseline="0" dirty="0" smtClean="0">
                <a:solidFill>
                  <a:schemeClr val="tx1"/>
                </a:solidFill>
                <a:latin typeface="+mn-lt"/>
                <a:ea typeface="+mn-ea"/>
                <a:cs typeface="+mn-cs"/>
              </a:rPr>
              <a:t>query</a:t>
            </a:r>
            <a:r>
              <a:rPr lang="zh-TW" altLang="en-US" sz="1200" b="0" i="0" u="none" strike="noStrike" kern="1200" baseline="0" dirty="0" smtClean="0">
                <a:solidFill>
                  <a:schemeClr val="tx1"/>
                </a:solidFill>
                <a:latin typeface="+mn-lt"/>
                <a:ea typeface="+mn-ea"/>
                <a:cs typeface="+mn-cs"/>
              </a:rPr>
              <a:t>所有的</a:t>
            </a:r>
            <a:r>
              <a:rPr lang="en-US" altLang="zh-TW" sz="1200" b="0" i="0" u="none" strike="noStrike" kern="1200" baseline="0" dirty="0" smtClean="0">
                <a:solidFill>
                  <a:schemeClr val="tx1"/>
                </a:solidFill>
                <a:latin typeface="+mn-lt"/>
                <a:ea typeface="+mn-ea"/>
                <a:cs typeface="+mn-cs"/>
              </a:rPr>
              <a:t>terms(term </a:t>
            </a:r>
            <a:r>
              <a:rPr lang="en-US" altLang="zh-TW" sz="1200" b="0" i="0" u="none" strike="noStrike" kern="1200" baseline="0" dirty="0" err="1" smtClean="0">
                <a:solidFill>
                  <a:schemeClr val="tx1"/>
                </a:solidFill>
                <a:latin typeface="+mn-lt"/>
                <a:ea typeface="+mn-ea"/>
                <a:cs typeface="+mn-cs"/>
              </a:rPr>
              <a:t>i</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，存在著一個</a:t>
            </a:r>
            <a:r>
              <a:rPr lang="en-US" altLang="zh-TW" sz="1200" b="0" i="0" u="none" strike="noStrike" kern="1200" baseline="0" dirty="0" smtClean="0">
                <a:solidFill>
                  <a:schemeClr val="tx1"/>
                </a:solidFill>
                <a:latin typeface="+mn-lt"/>
                <a:ea typeface="+mn-ea"/>
                <a:cs typeface="+mn-cs"/>
              </a:rPr>
              <a:t>posting list</a:t>
            </a:r>
            <a:r>
              <a:rPr lang="zh-TW" altLang="en-US" sz="1200" b="0" i="0" u="none" strike="noStrike" kern="1200" baseline="0" dirty="0" smtClean="0">
                <a:solidFill>
                  <a:schemeClr val="tx1"/>
                </a:solidFill>
                <a:latin typeface="+mn-lt"/>
                <a:ea typeface="+mn-ea"/>
                <a:cs typeface="+mn-cs"/>
              </a:rPr>
              <a:t>中含有</a:t>
            </a:r>
            <a:r>
              <a:rPr lang="en-US" altLang="zh-TW" sz="1200" b="0" i="0" u="none" strike="noStrike" kern="1200" baseline="0" dirty="0" smtClean="0">
                <a:solidFill>
                  <a:schemeClr val="tx1"/>
                </a:solidFill>
                <a:latin typeface="+mn-lt"/>
                <a:ea typeface="+mn-ea"/>
                <a:cs typeface="+mn-cs"/>
              </a:rPr>
              <a:t>term </a:t>
            </a:r>
            <a:r>
              <a:rPr lang="en-US" altLang="zh-TW" sz="1200" b="0" i="0" u="none" strike="noStrike" kern="1200" baseline="0" dirty="0" err="1" smtClean="0">
                <a:solidFill>
                  <a:schemeClr val="tx1"/>
                </a:solidFill>
                <a:latin typeface="+mn-lt"/>
                <a:ea typeface="+mn-ea"/>
                <a:cs typeface="+mn-cs"/>
              </a:rPr>
              <a:t>i</a:t>
            </a:r>
            <a:r>
              <a:rPr lang="zh-TW" altLang="en-US" sz="1200" b="0" i="0" u="none" strike="noStrike" kern="1200" baseline="0" dirty="0" smtClean="0">
                <a:solidFill>
                  <a:schemeClr val="tx1"/>
                </a:solidFill>
                <a:latin typeface="+mn-lt"/>
                <a:ea typeface="+mn-ea"/>
                <a:cs typeface="+mn-cs"/>
              </a:rPr>
              <a:t>或是存在著</a:t>
            </a:r>
            <a:r>
              <a:rPr lang="en-US" altLang="zh-TW" sz="1200" b="0" i="0" u="none" strike="noStrike" kern="1200" baseline="0" dirty="0" smtClean="0">
                <a:solidFill>
                  <a:schemeClr val="tx1"/>
                </a:solidFill>
                <a:latin typeface="+mn-lt"/>
                <a:ea typeface="+mn-ea"/>
                <a:cs typeface="+mn-cs"/>
              </a:rPr>
              <a:t>term </a:t>
            </a:r>
            <a:r>
              <a:rPr lang="en-US" altLang="zh-TW" sz="1200" b="0" i="0" u="none" strike="noStrike" kern="1200" baseline="0" dirty="0" err="1" smtClean="0">
                <a:solidFill>
                  <a:schemeClr val="tx1"/>
                </a:solidFill>
                <a:latin typeface="+mn-lt"/>
                <a:ea typeface="+mn-ea"/>
                <a:cs typeface="+mn-cs"/>
              </a:rPr>
              <a:t>i</a:t>
            </a:r>
            <a:r>
              <a:rPr lang="zh-TW" altLang="en-US" sz="1200" b="0" i="0" u="none" strike="noStrike" kern="1200" baseline="0" dirty="0" smtClean="0">
                <a:solidFill>
                  <a:schemeClr val="tx1"/>
                </a:solidFill>
                <a:latin typeface="+mn-lt"/>
                <a:ea typeface="+mn-ea"/>
                <a:cs typeface="+mn-cs"/>
              </a:rPr>
              <a:t>本身的</a:t>
            </a:r>
            <a:r>
              <a:rPr lang="en-US" altLang="zh-TW" sz="1200" b="0" i="0" u="none" strike="noStrike" kern="1200" baseline="0" dirty="0" smtClean="0">
                <a:solidFill>
                  <a:schemeClr val="tx1"/>
                </a:solidFill>
                <a:latin typeface="+mn-lt"/>
                <a:ea typeface="+mn-ea"/>
                <a:cs typeface="+mn-cs"/>
              </a:rPr>
              <a:t>posting list</a:t>
            </a:r>
          </a:p>
          <a:p>
            <a:r>
              <a:rPr lang="en-US" altLang="zh-TW" sz="1200" b="0" i="0" u="none" strike="noStrike" kern="1200" baseline="0" dirty="0" smtClean="0">
                <a:solidFill>
                  <a:schemeClr val="tx1"/>
                </a:solidFill>
                <a:latin typeface="+mn-lt"/>
                <a:ea typeface="+mn-ea"/>
                <a:cs typeface="+mn-cs"/>
              </a:rPr>
              <a:t>If a given list L is unmarked, it is marked and added to L. The algorithm then checks to see if any of the longer unmarked lists are present in the bitmap of L (and can hence be evaluated using only the information in L). It marks all of the lists that satisfy this condition and continues with the next longest unmarked list.</a:t>
            </a:r>
          </a:p>
          <a:p>
            <a:endParaRPr lang="en-US" altLang="zh-TW" sz="1200" b="0" i="0" u="none" strike="noStrike" kern="1200" baseline="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26</a:t>
            </a:fld>
            <a:endParaRPr lang="zh-TW" altLang="en-US"/>
          </a:p>
        </p:txBody>
      </p:sp>
    </p:spTree>
    <p:extLst>
      <p:ext uri="{BB962C8B-B14F-4D97-AF65-F5344CB8AC3E}">
        <p14:creationId xmlns:p14="http://schemas.microsoft.com/office/powerpoint/2010/main" val="186728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baseline reduces the average query latency by 32% while the bitmap </a:t>
            </a:r>
            <a:r>
              <a:rPr lang="en-US" altLang="zh-TW" sz="1200" b="0" i="0" u="none" strike="noStrike" kern="1200" baseline="0" dirty="0" err="1" smtClean="0">
                <a:solidFill>
                  <a:schemeClr val="tx1"/>
                </a:solidFill>
                <a:latin typeface="+mn-lt"/>
                <a:ea typeface="+mn-ea"/>
                <a:cs typeface="+mn-cs"/>
              </a:rPr>
              <a:t>precomputation</a:t>
            </a:r>
            <a:r>
              <a:rPr lang="en-US" altLang="zh-TW" sz="1200" b="0" i="0" u="none" strike="noStrike" kern="1200" baseline="0" dirty="0" smtClean="0">
                <a:solidFill>
                  <a:schemeClr val="tx1"/>
                </a:solidFill>
                <a:latin typeface="+mn-lt"/>
                <a:ea typeface="+mn-ea"/>
                <a:cs typeface="+mn-cs"/>
              </a:rPr>
              <a:t> technique we propose by 41%. A combination of the two techniques achieves an even better result of 53% latency reduction.</a:t>
            </a:r>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32</a:t>
            </a:fld>
            <a:endParaRPr lang="zh-TW" altLang="en-US"/>
          </a:p>
        </p:txBody>
      </p:sp>
    </p:spTree>
    <p:extLst>
      <p:ext uri="{BB962C8B-B14F-4D97-AF65-F5344CB8AC3E}">
        <p14:creationId xmlns:p14="http://schemas.microsoft.com/office/powerpoint/2010/main" val="862159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※0%: </a:t>
            </a:r>
            <a:r>
              <a:rPr lang="zh-TW" altLang="en-US" dirty="0" smtClean="0"/>
              <a:t>只使用</a:t>
            </a:r>
            <a:r>
              <a:rPr lang="en-US" altLang="zh-TW" dirty="0" err="1" smtClean="0"/>
              <a:t>Precomputed</a:t>
            </a:r>
            <a:r>
              <a:rPr lang="en-US" altLang="zh-TW" dirty="0" smtClean="0"/>
              <a:t> list</a:t>
            </a:r>
            <a:r>
              <a:rPr lang="en-US" altLang="zh-TW" baseline="0" dirty="0" smtClean="0"/>
              <a:t> </a:t>
            </a:r>
            <a:r>
              <a:rPr lang="zh-TW" altLang="en-US" baseline="0" dirty="0" smtClean="0"/>
              <a:t>、</a:t>
            </a:r>
            <a:r>
              <a:rPr lang="en-US" altLang="zh-TW" dirty="0" smtClean="0"/>
              <a:t>20%: 1/5</a:t>
            </a:r>
            <a:r>
              <a:rPr lang="zh-TW" altLang="en-US" dirty="0" smtClean="0"/>
              <a:t>給</a:t>
            </a:r>
            <a:r>
              <a:rPr lang="en-US" altLang="zh-TW" dirty="0" smtClean="0"/>
              <a:t>bitmap </a:t>
            </a:r>
            <a:r>
              <a:rPr lang="zh-TW" altLang="en-US" dirty="0" smtClean="0"/>
              <a:t>剩下給</a:t>
            </a:r>
            <a:r>
              <a:rPr lang="en-US" altLang="zh-TW" dirty="0" err="1" smtClean="0"/>
              <a:t>Precomputed</a:t>
            </a:r>
            <a:r>
              <a:rPr lang="en-US" altLang="zh-TW" dirty="0" smtClean="0"/>
              <a:t> list</a:t>
            </a:r>
            <a:r>
              <a:rPr lang="zh-TW" altLang="en-US" dirty="0" smtClean="0"/>
              <a:t>、</a:t>
            </a:r>
            <a:r>
              <a:rPr lang="en-US" altLang="zh-TW" dirty="0" smtClean="0"/>
              <a:t>100%:</a:t>
            </a:r>
            <a:r>
              <a:rPr lang="zh-TW" altLang="en-US" dirty="0" smtClean="0"/>
              <a:t>只用用</a:t>
            </a:r>
            <a:r>
              <a:rPr lang="en-US" altLang="zh-TW" dirty="0" smtClean="0"/>
              <a:t>bitmap</a:t>
            </a:r>
          </a:p>
          <a:p>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33</a:t>
            </a:fld>
            <a:endParaRPr lang="zh-TW" altLang="en-US"/>
          </a:p>
        </p:txBody>
      </p:sp>
    </p:spTree>
    <p:extLst>
      <p:ext uri="{BB962C8B-B14F-4D97-AF65-F5344CB8AC3E}">
        <p14:creationId xmlns:p14="http://schemas.microsoft.com/office/powerpoint/2010/main" val="2160804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u="sng" dirty="0" smtClean="0"/>
              <a:t>MRIS </a:t>
            </a:r>
            <a:r>
              <a:rPr lang="en-US" altLang="zh-TW" sz="1200" u="sng" dirty="0" err="1" smtClean="0"/>
              <a:t>lower,the</a:t>
            </a:r>
            <a:r>
              <a:rPr lang="en-US" altLang="zh-TW" sz="1200" u="sng" dirty="0" smtClean="0"/>
              <a:t> lower evaluation cost can be achieved, the lower is the storage cost of that </a:t>
            </a:r>
            <a:r>
              <a:rPr lang="en-US" altLang="zh-TW" sz="1200" u="sng" dirty="0" err="1" smtClean="0"/>
              <a:t>precomputed</a:t>
            </a:r>
            <a:r>
              <a:rPr lang="en-US" altLang="zh-TW" sz="1200" u="sng" dirty="0" smtClean="0"/>
              <a:t> list</a:t>
            </a:r>
            <a:r>
              <a:rPr lang="en-US" altLang="zh-TW" sz="1200" dirty="0" smtClean="0"/>
              <a:t>.</a:t>
            </a:r>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34</a:t>
            </a:fld>
            <a:endParaRPr lang="zh-TW" altLang="en-US"/>
          </a:p>
        </p:txBody>
      </p:sp>
    </p:spTree>
    <p:extLst>
      <p:ext uri="{BB962C8B-B14F-4D97-AF65-F5344CB8AC3E}">
        <p14:creationId xmlns:p14="http://schemas.microsoft.com/office/powerpoint/2010/main" val="340636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2</a:t>
            </a:fld>
            <a:endParaRPr lang="zh-TW" altLang="en-US"/>
          </a:p>
        </p:txBody>
      </p:sp>
    </p:spTree>
    <p:extLst>
      <p:ext uri="{BB962C8B-B14F-4D97-AF65-F5344CB8AC3E}">
        <p14:creationId xmlns:p14="http://schemas.microsoft.com/office/powerpoint/2010/main" val="1897795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圖ㄧ</a:t>
            </a:r>
            <a:r>
              <a:rPr lang="en-US" altLang="zh-TW" sz="1200" b="0" i="0" u="none" strike="noStrike" kern="1200" baseline="0" dirty="0" smtClean="0">
                <a:solidFill>
                  <a:schemeClr val="tx1"/>
                </a:solidFill>
                <a:latin typeface="+mn-lt"/>
                <a:ea typeface="+mn-ea"/>
                <a:cs typeface="+mn-cs"/>
              </a:rPr>
              <a:t>:shows that while queries with low MRIS are effectively optimized using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lists, as MRIS increases their effectiveness drops to almost zero. The effectiveness of bitmaps, on the other hand, is independent of the MRIS, thus their marginal benefit (captured by the hybrid algorithm) rises with MRIS.</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baseline="0" dirty="0" smtClean="0">
                <a:solidFill>
                  <a:schemeClr val="tx1"/>
                </a:solidFill>
                <a:latin typeface="+mn-lt"/>
                <a:ea typeface="+mn-ea"/>
                <a:cs typeface="+mn-cs"/>
              </a:rPr>
              <a:t>圖二</a:t>
            </a:r>
            <a:r>
              <a:rPr lang="en-US" altLang="zh-TW" sz="1200" b="0" i="0" u="none" strike="noStrike" kern="1200" baseline="0" dirty="0" smtClean="0">
                <a:solidFill>
                  <a:schemeClr val="tx1"/>
                </a:solidFill>
                <a:latin typeface="+mn-lt"/>
                <a:ea typeface="+mn-ea"/>
                <a:cs typeface="+mn-cs"/>
              </a:rPr>
              <a:t>:</a:t>
            </a:r>
            <a:r>
              <a:rPr lang="en-US" altLang="zh-TW" sz="1200" dirty="0" smtClean="0"/>
              <a:t>evaluate the marginal benefit of allocating memory for </a:t>
            </a:r>
            <a:r>
              <a:rPr lang="en-US" altLang="zh-TW" sz="1200" dirty="0" err="1" smtClean="0"/>
              <a:t>precomputed</a:t>
            </a:r>
            <a:r>
              <a:rPr lang="en-US" altLang="zh-TW" sz="1200" dirty="0" smtClean="0"/>
              <a:t> results using the hybrid</a:t>
            </a:r>
            <a:r>
              <a:rPr lang="zh-TW" altLang="en-US" sz="1200" b="0" i="0" u="none" strike="noStrike" kern="1200" baseline="0" dirty="0" smtClean="0">
                <a:solidFill>
                  <a:schemeClr val="tx1"/>
                </a:solidFill>
                <a:latin typeface="+mn-lt"/>
                <a:ea typeface="+mn-ea"/>
                <a:cs typeface="+mn-cs"/>
              </a:rPr>
              <a:t> </a:t>
            </a:r>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allocating as little as</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3% of additional memory for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results decreases</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average query latency by 25%. As the index grows to twice</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the original size, the latency decreases by almost 2/3.</a:t>
            </a:r>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35</a:t>
            </a:fld>
            <a:endParaRPr lang="zh-TW" altLang="en-US"/>
          </a:p>
        </p:txBody>
      </p:sp>
    </p:spTree>
    <p:extLst>
      <p:ext uri="{BB962C8B-B14F-4D97-AF65-F5344CB8AC3E}">
        <p14:creationId xmlns:p14="http://schemas.microsoft.com/office/powerpoint/2010/main" val="1198132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1.without </a:t>
            </a:r>
            <a:r>
              <a:rPr lang="en-US" altLang="zh-TW" sz="1200" b="0" i="0" u="none" strike="noStrike" kern="1200" baseline="0" dirty="0" err="1" smtClean="0">
                <a:solidFill>
                  <a:schemeClr val="tx1"/>
                </a:solidFill>
                <a:latin typeface="+mn-lt"/>
                <a:ea typeface="+mn-ea"/>
                <a:cs typeface="+mn-cs"/>
              </a:rPr>
              <a:t>precomputation</a:t>
            </a:r>
            <a:r>
              <a:rPr lang="en-US" altLang="zh-TW" sz="1200" b="0" i="0" u="none" strike="noStrike" kern="1200" baseline="0" dirty="0" smtClean="0">
                <a:solidFill>
                  <a:schemeClr val="tx1"/>
                </a:solidFill>
                <a:latin typeface="+mn-lt"/>
                <a:ea typeface="+mn-ea"/>
                <a:cs typeface="+mn-cs"/>
              </a:rPr>
              <a:t> the average latency of long tail queries is lower by 22% than the average latency of all queries, since the posting lists of terms in long tail queries tend to be shorter than average. This could possibly happen due to higher fraction of rare terms (e.g., names, foreign words, misspellings) in these queries.</a:t>
            </a:r>
          </a:p>
          <a:p>
            <a:r>
              <a:rPr lang="en-US" altLang="zh-TW" sz="1200" b="0" i="0" u="none" strike="noStrike" kern="1200" baseline="0" dirty="0" smtClean="0">
                <a:solidFill>
                  <a:schemeClr val="tx1"/>
                </a:solidFill>
                <a:latin typeface="+mn-lt"/>
                <a:ea typeface="+mn-ea"/>
                <a:cs typeface="+mn-cs"/>
              </a:rPr>
              <a:t>2. </a:t>
            </a:r>
            <a:r>
              <a:rPr lang="en-US" altLang="zh-TW" sz="1200" b="0" i="0" u="none" strike="noStrike" kern="1200" baseline="0" dirty="0" err="1" smtClean="0">
                <a:solidFill>
                  <a:schemeClr val="tx1"/>
                </a:solidFill>
                <a:latin typeface="+mn-lt"/>
                <a:ea typeface="+mn-ea"/>
                <a:cs typeface="+mn-cs"/>
              </a:rPr>
              <a:t>precomputation</a:t>
            </a:r>
            <a:r>
              <a:rPr lang="en-US" altLang="zh-TW" sz="1200" b="0" i="0" u="none" strike="noStrike" kern="1200" baseline="0" dirty="0" smtClean="0">
                <a:solidFill>
                  <a:schemeClr val="tx1"/>
                </a:solidFill>
                <a:latin typeface="+mn-lt"/>
                <a:ea typeface="+mn-ea"/>
                <a:cs typeface="+mn-cs"/>
              </a:rPr>
              <a:t> reduces their average latency by 33%.</a:t>
            </a:r>
          </a:p>
          <a:p>
            <a:r>
              <a:rPr lang="en-US" altLang="zh-TW" sz="1200" b="0" i="0" u="none" strike="noStrike" kern="1200" baseline="0" dirty="0" smtClean="0">
                <a:solidFill>
                  <a:schemeClr val="tx1"/>
                </a:solidFill>
                <a:latin typeface="+mn-lt"/>
                <a:ea typeface="+mn-ea"/>
                <a:cs typeface="+mn-cs"/>
              </a:rPr>
              <a:t>3. Figure 8 shows that the average latency does not change, indicating that in this </a:t>
            </a:r>
            <a:r>
              <a:rPr lang="en-US" altLang="zh-TW" sz="1200" b="0" i="0" u="none" strike="noStrike" kern="1200" baseline="0" dirty="0" err="1" smtClean="0">
                <a:solidFill>
                  <a:schemeClr val="tx1"/>
                </a:solidFill>
                <a:latin typeface="+mn-lt"/>
                <a:ea typeface="+mn-ea"/>
                <a:cs typeface="+mn-cs"/>
              </a:rPr>
              <a:t>timeframe,while</a:t>
            </a:r>
            <a:r>
              <a:rPr lang="en-US" altLang="zh-TW" sz="1200" b="0" i="0" u="none" strike="noStrike" kern="1200" baseline="0" dirty="0" smtClean="0">
                <a:solidFill>
                  <a:schemeClr val="tx1"/>
                </a:solidFill>
                <a:latin typeface="+mn-lt"/>
                <a:ea typeface="+mn-ea"/>
                <a:cs typeface="+mn-cs"/>
              </a:rPr>
              <a:t> the query mix might change, the common </a:t>
            </a:r>
            <a:r>
              <a:rPr lang="en-US" altLang="zh-TW" sz="1200" b="0" i="0" u="none" strike="noStrike" kern="1200" baseline="0" dirty="0" err="1" smtClean="0">
                <a:solidFill>
                  <a:schemeClr val="tx1"/>
                </a:solidFill>
                <a:latin typeface="+mn-lt"/>
                <a:ea typeface="+mn-ea"/>
                <a:cs typeface="+mn-cs"/>
              </a:rPr>
              <a:t>subqueries</a:t>
            </a:r>
            <a:r>
              <a:rPr lang="en-US" altLang="zh-TW" sz="1200" b="0" i="0" u="none" strike="noStrike" kern="1200" baseline="0" dirty="0" smtClean="0">
                <a:solidFill>
                  <a:schemeClr val="tx1"/>
                </a:solidFill>
                <a:latin typeface="+mn-lt"/>
                <a:ea typeface="+mn-ea"/>
                <a:cs typeface="+mn-cs"/>
              </a:rPr>
              <a:t> stay the same and thus there is no degradation in performance.</a:t>
            </a:r>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36</a:t>
            </a:fld>
            <a:endParaRPr lang="zh-TW" altLang="en-US"/>
          </a:p>
        </p:txBody>
      </p:sp>
    </p:spTree>
    <p:extLst>
      <p:ext uri="{BB962C8B-B14F-4D97-AF65-F5344CB8AC3E}">
        <p14:creationId xmlns:p14="http://schemas.microsoft.com/office/powerpoint/2010/main" val="2631579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en-US" altLang="zh-TW" sz="1200" b="0" i="0" u="none" strike="noStrike" kern="1200" baseline="0" dirty="0" smtClean="0">
                <a:solidFill>
                  <a:schemeClr val="tx1"/>
                </a:solidFill>
                <a:latin typeface="+mn-lt"/>
                <a:ea typeface="+mn-ea"/>
                <a:cs typeface="+mn-cs"/>
              </a:rPr>
              <a:t> the </a:t>
            </a:r>
            <a:r>
              <a:rPr lang="en-US" altLang="zh-TW" sz="1200" b="0" i="0" u="none" strike="noStrike" kern="1200" baseline="0" dirty="0" err="1" smtClean="0">
                <a:solidFill>
                  <a:schemeClr val="tx1"/>
                </a:solidFill>
                <a:latin typeface="+mn-lt"/>
                <a:ea typeface="+mn-ea"/>
                <a:cs typeface="+mn-cs"/>
              </a:rPr>
              <a:t>precomputation</a:t>
            </a:r>
            <a:r>
              <a:rPr lang="en-US" altLang="zh-TW" sz="1200" b="0" i="0" u="none" strike="noStrike" kern="1200" baseline="0" dirty="0" smtClean="0">
                <a:solidFill>
                  <a:schemeClr val="tx1"/>
                </a:solidFill>
                <a:latin typeface="+mn-lt"/>
                <a:ea typeface="+mn-ea"/>
                <a:cs typeface="+mn-cs"/>
              </a:rPr>
              <a:t> budget increases, the quality of our heuristic approximation goes down, albeit only slightly.</a:t>
            </a:r>
          </a:p>
          <a:p>
            <a:r>
              <a:rPr lang="en-US" altLang="zh-TW" sz="1200" b="0" i="0" u="none" strike="noStrike" kern="1200" baseline="0" dirty="0" smtClean="0">
                <a:solidFill>
                  <a:schemeClr val="tx1"/>
                </a:solidFill>
                <a:latin typeface="+mn-lt"/>
                <a:ea typeface="+mn-ea"/>
                <a:cs typeface="+mn-cs"/>
              </a:rPr>
              <a:t>2. Even when </a:t>
            </a:r>
            <a:r>
              <a:rPr lang="en-US" altLang="zh-TW" sz="1200" b="1" i="0" u="none" strike="noStrike" kern="1200" baseline="0" dirty="0" smtClean="0">
                <a:solidFill>
                  <a:schemeClr val="tx1"/>
                </a:solidFill>
                <a:latin typeface="+mn-lt"/>
                <a:ea typeface="+mn-ea"/>
                <a:cs typeface="+mn-cs"/>
              </a:rPr>
              <a:t>half of the index contains </a:t>
            </a:r>
            <a:r>
              <a:rPr lang="en-US" altLang="zh-TW" sz="1200" b="1" i="0" u="none" strike="noStrike" kern="1200" baseline="0" dirty="0" err="1" smtClean="0">
                <a:solidFill>
                  <a:schemeClr val="tx1"/>
                </a:solidFill>
                <a:latin typeface="+mn-lt"/>
                <a:ea typeface="+mn-ea"/>
                <a:cs typeface="+mn-cs"/>
              </a:rPr>
              <a:t>precomputed</a:t>
            </a:r>
            <a:r>
              <a:rPr lang="en-US" altLang="zh-TW" sz="1200" b="1" i="0" u="none" strike="noStrike" kern="1200" baseline="0" dirty="0" smtClean="0">
                <a:solidFill>
                  <a:schemeClr val="tx1"/>
                </a:solidFill>
                <a:latin typeface="+mn-lt"/>
                <a:ea typeface="+mn-ea"/>
                <a:cs typeface="+mn-cs"/>
              </a:rPr>
              <a:t> results</a:t>
            </a:r>
            <a:r>
              <a:rPr lang="en-US" altLang="zh-TW" sz="1200" b="0" i="0" u="none" strike="noStrike" kern="1200" baseline="0" dirty="0" smtClean="0">
                <a:solidFill>
                  <a:schemeClr val="tx1"/>
                </a:solidFill>
                <a:latin typeface="+mn-lt"/>
                <a:ea typeface="+mn-ea"/>
                <a:cs typeface="+mn-cs"/>
              </a:rPr>
              <a:t>, the evaluation cost due to heuristic approximation is only </a:t>
            </a:r>
            <a:r>
              <a:rPr lang="en-US" altLang="zh-TW" sz="1200" b="1" i="0" u="none" strike="noStrike" kern="1200" baseline="0" dirty="0" smtClean="0">
                <a:solidFill>
                  <a:schemeClr val="tx1"/>
                </a:solidFill>
                <a:latin typeface="+mn-lt"/>
                <a:ea typeface="+mn-ea"/>
                <a:cs typeface="+mn-cs"/>
              </a:rPr>
              <a:t>two percent   </a:t>
            </a:r>
          </a:p>
          <a:p>
            <a:r>
              <a:rPr lang="en-US" altLang="zh-TW" sz="1200" b="0" i="0" u="none" strike="noStrike" kern="1200" baseline="0" dirty="0" smtClean="0">
                <a:solidFill>
                  <a:schemeClr val="tx1"/>
                </a:solidFill>
                <a:latin typeface="+mn-lt"/>
                <a:ea typeface="+mn-ea"/>
                <a:cs typeface="+mn-cs"/>
              </a:rPr>
              <a:t>    </a:t>
            </a:r>
            <a:r>
              <a:rPr lang="en-US" altLang="zh-TW" sz="1200" b="1" i="0" u="none" strike="noStrike" kern="1200" baseline="0" dirty="0" smtClean="0">
                <a:solidFill>
                  <a:schemeClr val="tx1"/>
                </a:solidFill>
                <a:latin typeface="+mn-lt"/>
                <a:ea typeface="+mn-ea"/>
                <a:cs typeface="+mn-cs"/>
              </a:rPr>
              <a:t>higher</a:t>
            </a:r>
            <a:r>
              <a:rPr lang="en-US" altLang="zh-TW" sz="1200" b="0" i="0" u="none" strike="noStrike" kern="1200" baseline="0" dirty="0" smtClean="0">
                <a:solidFill>
                  <a:schemeClr val="tx1"/>
                </a:solidFill>
                <a:latin typeface="+mn-lt"/>
                <a:ea typeface="+mn-ea"/>
                <a:cs typeface="+mn-cs"/>
              </a:rPr>
              <a:t> than with the optimal rewrite.</a:t>
            </a:r>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37</a:t>
            </a:fld>
            <a:endParaRPr lang="zh-TW" altLang="en-US"/>
          </a:p>
        </p:txBody>
      </p:sp>
    </p:spTree>
    <p:extLst>
      <p:ext uri="{BB962C8B-B14F-4D97-AF65-F5344CB8AC3E}">
        <p14:creationId xmlns:p14="http://schemas.microsoft.com/office/powerpoint/2010/main" val="201951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3</a:t>
            </a:fld>
            <a:endParaRPr lang="zh-TW" altLang="en-US"/>
          </a:p>
        </p:txBody>
      </p:sp>
    </p:spTree>
    <p:extLst>
      <p:ext uri="{BB962C8B-B14F-4D97-AF65-F5344CB8AC3E}">
        <p14:creationId xmlns:p14="http://schemas.microsoft.com/office/powerpoint/2010/main" val="20451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1.New York</a:t>
            </a:r>
            <a:r>
              <a:rPr lang="zh-TW" altLang="en-US" dirty="0" smtClean="0"/>
              <a:t>在右方</a:t>
            </a:r>
            <a:r>
              <a:rPr lang="en-US" altLang="zh-TW" dirty="0" smtClean="0"/>
              <a:t>query</a:t>
            </a:r>
            <a:r>
              <a:rPr lang="zh-TW" altLang="en-US" dirty="0" smtClean="0"/>
              <a:t>中常出現，所以將</a:t>
            </a:r>
            <a:r>
              <a:rPr lang="en-US" altLang="zh-TW" dirty="0" smtClean="0"/>
              <a:t>new</a:t>
            </a:r>
            <a:r>
              <a:rPr lang="zh-TW" altLang="en-US" dirty="0" smtClean="0"/>
              <a:t>加入</a:t>
            </a:r>
            <a:r>
              <a:rPr lang="en-US" altLang="zh-TW" dirty="0" smtClean="0"/>
              <a:t>York</a:t>
            </a:r>
            <a:r>
              <a:rPr lang="zh-TW" altLang="en-US" dirty="0" smtClean="0"/>
              <a:t>的</a:t>
            </a:r>
            <a:r>
              <a:rPr lang="en-US" altLang="zh-TW" dirty="0" smtClean="0"/>
              <a:t>posting list</a:t>
            </a:r>
            <a:r>
              <a:rPr lang="zh-TW" altLang="en-US" dirty="0" smtClean="0"/>
              <a:t>是好的</a:t>
            </a:r>
            <a:endParaRPr lang="en-US" altLang="zh-TW" dirty="0" smtClean="0"/>
          </a:p>
          <a:p>
            <a:r>
              <a:rPr lang="en-US" altLang="zh-TW" dirty="0" smtClean="0"/>
              <a:t>2.</a:t>
            </a:r>
            <a:r>
              <a:rPr lang="zh-TW" altLang="en-US" dirty="0" smtClean="0"/>
              <a:t>由於</a:t>
            </a:r>
            <a:r>
              <a:rPr lang="en-US" altLang="zh-TW" dirty="0" smtClean="0"/>
              <a:t>York</a:t>
            </a:r>
            <a:r>
              <a:rPr lang="zh-TW" altLang="en-US" dirty="0" smtClean="0"/>
              <a:t>的</a:t>
            </a:r>
            <a:r>
              <a:rPr lang="en-US" altLang="zh-TW" dirty="0" smtClean="0"/>
              <a:t>posting list</a:t>
            </a:r>
            <a:r>
              <a:rPr lang="zh-TW" altLang="en-US" dirty="0" smtClean="0"/>
              <a:t>長度較</a:t>
            </a:r>
            <a:r>
              <a:rPr lang="en-US" altLang="zh-TW" dirty="0" smtClean="0"/>
              <a:t>New</a:t>
            </a:r>
            <a:r>
              <a:rPr lang="zh-TW" altLang="en-US" dirty="0" smtClean="0"/>
              <a:t>的</a:t>
            </a:r>
            <a:r>
              <a:rPr lang="en-US" altLang="zh-TW" dirty="0" smtClean="0"/>
              <a:t>posting list</a:t>
            </a:r>
            <a:r>
              <a:rPr lang="zh-TW" altLang="en-US" dirty="0" smtClean="0"/>
              <a:t>來的短，所以是</a:t>
            </a:r>
            <a:r>
              <a:rPr lang="en-US" altLang="zh-TW" dirty="0" smtClean="0"/>
              <a:t>new</a:t>
            </a:r>
            <a:r>
              <a:rPr lang="zh-TW" altLang="en-US" dirty="0" smtClean="0"/>
              <a:t>加到</a:t>
            </a:r>
            <a:r>
              <a:rPr lang="en-US" altLang="zh-TW" dirty="0" smtClean="0"/>
              <a:t>York</a:t>
            </a:r>
            <a:r>
              <a:rPr lang="zh-TW" altLang="en-US" dirty="0" smtClean="0"/>
              <a:t>的</a:t>
            </a:r>
            <a:r>
              <a:rPr lang="en-US" altLang="zh-TW" dirty="0" smtClean="0"/>
              <a:t>posting list</a:t>
            </a:r>
            <a:r>
              <a:rPr lang="zh-TW" altLang="en-US" dirty="0" smtClean="0"/>
              <a:t>中</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a:t>
            </a:r>
            <a:r>
              <a:rPr lang="zh-TW" altLang="en-US" dirty="0" smtClean="0"/>
              <a:t> </a:t>
            </a:r>
            <a:r>
              <a:rPr lang="en-US" altLang="zh-TW" dirty="0" err="1" smtClean="0"/>
              <a:t>Precomputed</a:t>
            </a:r>
            <a:r>
              <a:rPr lang="en-US" altLang="zh-TW" dirty="0" smtClean="0"/>
              <a:t> list</a:t>
            </a:r>
            <a:r>
              <a:rPr lang="zh-TW" altLang="en-US" dirty="0" smtClean="0"/>
              <a:t> 的長度相較於單一個</a:t>
            </a:r>
            <a:r>
              <a:rPr lang="en-US" altLang="zh-TW" dirty="0" smtClean="0"/>
              <a:t>term</a:t>
            </a:r>
            <a:r>
              <a:rPr lang="zh-TW" altLang="en-US" dirty="0" smtClean="0"/>
              <a:t>之</a:t>
            </a:r>
            <a:r>
              <a:rPr lang="en-US" altLang="zh-TW" dirty="0" smtClean="0"/>
              <a:t>posting list</a:t>
            </a:r>
            <a:r>
              <a:rPr lang="zh-TW" altLang="en-US" dirty="0" smtClean="0"/>
              <a:t>來得短</a:t>
            </a:r>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6</a:t>
            </a:fld>
            <a:endParaRPr lang="zh-TW" altLang="en-US"/>
          </a:p>
        </p:txBody>
      </p:sp>
    </p:spTree>
    <p:extLst>
      <p:ext uri="{BB962C8B-B14F-4D97-AF65-F5344CB8AC3E}">
        <p14:creationId xmlns:p14="http://schemas.microsoft.com/office/powerpoint/2010/main" val="330843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3.</a:t>
            </a:r>
            <a:r>
              <a:rPr lang="zh-TW" altLang="en-US" dirty="0" smtClean="0"/>
              <a:t>後面實驗會顯示</a:t>
            </a:r>
            <a:r>
              <a:rPr lang="en-US" altLang="zh-TW" dirty="0" smtClean="0"/>
              <a:t>Hybrid</a:t>
            </a:r>
            <a:r>
              <a:rPr lang="zh-TW" altLang="en-US" dirty="0" smtClean="0"/>
              <a:t>優於 </a:t>
            </a:r>
            <a:r>
              <a:rPr lang="en-US" altLang="zh-TW" dirty="0" smtClean="0"/>
              <a:t>bitmap</a:t>
            </a:r>
            <a:r>
              <a:rPr lang="zh-TW" altLang="en-US" dirty="0" smtClean="0"/>
              <a:t>和</a:t>
            </a:r>
            <a:r>
              <a:rPr lang="en-US" altLang="zh-TW" dirty="0" err="1" smtClean="0"/>
              <a:t>precomputed</a:t>
            </a:r>
            <a:r>
              <a:rPr lang="en-US" altLang="zh-TW" dirty="0" smtClean="0"/>
              <a:t> list</a:t>
            </a:r>
            <a:r>
              <a:rPr lang="zh-TW" altLang="en-US" dirty="0" smtClean="0"/>
              <a:t>分開的方式</a:t>
            </a:r>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7</a:t>
            </a:fld>
            <a:endParaRPr lang="zh-TW" altLang="en-US"/>
          </a:p>
        </p:txBody>
      </p:sp>
    </p:spTree>
    <p:extLst>
      <p:ext uri="{BB962C8B-B14F-4D97-AF65-F5344CB8AC3E}">
        <p14:creationId xmlns:p14="http://schemas.microsoft.com/office/powerpoint/2010/main" val="128626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8</a:t>
            </a:fld>
            <a:endParaRPr lang="zh-TW" altLang="en-US"/>
          </a:p>
        </p:txBody>
      </p:sp>
    </p:spTree>
    <p:extLst>
      <p:ext uri="{BB962C8B-B14F-4D97-AF65-F5344CB8AC3E}">
        <p14:creationId xmlns:p14="http://schemas.microsoft.com/office/powerpoint/2010/main" val="374364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A naive algorithm would scan </a:t>
                </a:r>
                <a:r>
                  <a:rPr lang="en-US" altLang="zh-TW" sz="1200" b="0" dirty="0" smtClean="0"/>
                  <a:t>L</a:t>
                </a:r>
                <a:r>
                  <a:rPr lang="en-US" altLang="zh-TW" sz="1200" b="0" baseline="-25000" dirty="0" smtClean="0"/>
                  <a:t>1,</a:t>
                </a:r>
                <a:r>
                  <a:rPr lang="en-US" altLang="zh-TW" sz="1200" b="0" dirty="0" smtClean="0"/>
                  <a:t>L</a:t>
                </a:r>
                <a:r>
                  <a:rPr lang="en-US" altLang="zh-TW" sz="1200" b="0" baseline="-25000" dirty="0" smtClean="0"/>
                  <a:t>2,……</a:t>
                </a:r>
                <a:r>
                  <a:rPr lang="en-US" altLang="zh-TW" sz="1200" b="0" dirty="0" smtClean="0"/>
                  <a:t>L</a:t>
                </a:r>
                <a:r>
                  <a:rPr lang="en-US" altLang="zh-TW" sz="1200" b="0" baseline="-25000" dirty="0" smtClean="0"/>
                  <a:t>n</a:t>
                </a:r>
                <a:r>
                  <a:rPr lang="en-US" altLang="zh-TW" sz="1200" b="0" dirty="0" smtClean="0"/>
                  <a:t> </a:t>
                </a:r>
                <a:r>
                  <a:rPr lang="en-US" altLang="zh-TW" sz="1200" b="0" i="0" u="none" strike="noStrike" kern="1200" baseline="0" dirty="0" smtClean="0">
                    <a:solidFill>
                      <a:schemeClr val="tx1"/>
                    </a:solidFill>
                    <a:latin typeface="+mn-lt"/>
                    <a:ea typeface="+mn-ea"/>
                    <a:cs typeface="+mn-cs"/>
                  </a:rPr>
                  <a:t>and return the set of documents that appear in all the lists.</a:t>
                </a:r>
              </a:p>
              <a:p>
                <a:r>
                  <a:rPr lang="en-US" altLang="zh-TW" sz="1200" b="0" i="0" u="none" strike="noStrike" kern="1200" baseline="0" dirty="0" smtClean="0">
                    <a:solidFill>
                      <a:schemeClr val="tx1"/>
                    </a:solidFill>
                    <a:latin typeface="+mn-lt"/>
                    <a:ea typeface="+mn-ea"/>
                    <a:cs typeface="+mn-cs"/>
                  </a:rPr>
                  <a:t>Clearly, the naive algorithm accesses </a:t>
                </a:r>
                <a14:m>
                  <m:oMath xmlns:m="http://schemas.openxmlformats.org/officeDocument/2006/math">
                    <m:nary>
                      <m:naryPr>
                        <m:chr m:val="∑"/>
                        <m:ctrlPr>
                          <a:rPr lang="pt-BR" altLang="zh-TW" sz="1200" b="0" i="1" u="none" strike="noStrike" kern="1200" baseline="0" smtClean="0">
                            <a:solidFill>
                              <a:schemeClr val="tx1"/>
                            </a:solidFill>
                            <a:latin typeface="Cambria Math"/>
                            <a:ea typeface="+mn-ea"/>
                            <a:cs typeface="+mn-cs"/>
                          </a:rPr>
                        </m:ctrlPr>
                      </m:naryPr>
                      <m:sub>
                        <m:r>
                          <m:rPr>
                            <m:brk m:alnAt="23"/>
                          </m:rPr>
                          <a:rPr lang="en-US" altLang="zh-TW" sz="1200" b="0" i="1" u="none" strike="noStrike" kern="1200" baseline="0" smtClean="0">
                            <a:solidFill>
                              <a:schemeClr val="tx1"/>
                            </a:solidFill>
                            <a:latin typeface="Cambria Math"/>
                            <a:ea typeface="+mn-ea"/>
                            <a:cs typeface="+mn-cs"/>
                          </a:rPr>
                          <m:t>𝑖</m:t>
                        </m:r>
                        <m:r>
                          <a:rPr lang="pt-BR" altLang="zh-TW" sz="1200" b="0" i="1" u="none" strike="noStrike" kern="1200" baseline="0" smtClean="0">
                            <a:solidFill>
                              <a:schemeClr val="tx1"/>
                            </a:solidFill>
                            <a:latin typeface="Cambria Math"/>
                            <a:ea typeface="+mn-ea"/>
                            <a:cs typeface="+mn-cs"/>
                          </a:rPr>
                          <m:t>=</m:t>
                        </m:r>
                        <m:r>
                          <a:rPr lang="en-US" altLang="zh-TW" sz="1200" b="0" i="1" u="none" strike="noStrike" kern="1200" baseline="0" smtClean="0">
                            <a:solidFill>
                              <a:schemeClr val="tx1"/>
                            </a:solidFill>
                            <a:latin typeface="Cambria Math"/>
                            <a:ea typeface="+mn-ea"/>
                            <a:cs typeface="+mn-cs"/>
                          </a:rPr>
                          <m:t>1</m:t>
                        </m:r>
                      </m:sub>
                      <m:sup>
                        <m:r>
                          <a:rPr lang="pt-BR" altLang="zh-TW" sz="1200" b="0" i="1" u="none" strike="noStrike" kern="1200" baseline="0" smtClean="0">
                            <a:solidFill>
                              <a:schemeClr val="tx1"/>
                            </a:solidFill>
                            <a:latin typeface="Cambria Math"/>
                            <a:ea typeface="+mn-ea"/>
                            <a:cs typeface="+mn-cs"/>
                          </a:rPr>
                          <m:t>𝑛</m:t>
                        </m:r>
                      </m:sup>
                      <m:e>
                        <m:r>
                          <a:rPr lang="en-US" altLang="zh-TW" sz="1200" b="0" i="1" u="none" strike="noStrike" kern="1200" baseline="0" smtClean="0">
                            <a:solidFill>
                              <a:schemeClr val="tx1"/>
                            </a:solidFill>
                            <a:latin typeface="Cambria Math"/>
                            <a:ea typeface="+mn-ea"/>
                            <a:cs typeface="+mn-cs"/>
                          </a:rPr>
                          <m:t>|</m:t>
                        </m:r>
                        <m:r>
                          <m:rPr>
                            <m:nor/>
                          </m:rPr>
                          <a:rPr lang="en-US" altLang="zh-TW" sz="1200" b="0" dirty="0" smtClean="0"/>
                          <m:t>L</m:t>
                        </m:r>
                        <m:r>
                          <m:rPr>
                            <m:nor/>
                          </m:rPr>
                          <a:rPr lang="en-US" altLang="zh-TW" sz="1200" b="0" baseline="-25000" dirty="0" smtClean="0"/>
                          <m:t>i</m:t>
                        </m:r>
                        <m:r>
                          <a:rPr lang="en-US" altLang="zh-TW" sz="1200" b="0" i="1" u="none" strike="noStrike" kern="1200" baseline="0" smtClean="0">
                            <a:solidFill>
                              <a:schemeClr val="tx1"/>
                            </a:solidFill>
                            <a:latin typeface="Cambria Math"/>
                            <a:ea typeface="+mn-ea"/>
                            <a:cs typeface="+mn-cs"/>
                          </a:rPr>
                          <m:t>|</m:t>
                        </m:r>
                      </m:e>
                    </m:nary>
                  </m:oMath>
                </a14:m>
                <a:r>
                  <a:rPr lang="en-US" altLang="zh-TW" sz="1200" b="0" i="0" u="none" strike="noStrike" kern="1200" baseline="0" dirty="0" smtClean="0">
                    <a:solidFill>
                      <a:schemeClr val="tx1"/>
                    </a:solidFill>
                    <a:latin typeface="+mn-lt"/>
                    <a:ea typeface="+mn-ea"/>
                    <a:cs typeface="+mn-cs"/>
                  </a:rPr>
                  <a:t>postings, where |</a:t>
                </a:r>
                <a:r>
                  <a:rPr lang="en-US" altLang="zh-TW" sz="1200" b="0" dirty="0" smtClean="0"/>
                  <a:t>L</a:t>
                </a:r>
                <a:r>
                  <a:rPr lang="en-US" altLang="zh-TW" sz="1200" b="0" baseline="-25000" dirty="0" smtClean="0"/>
                  <a:t>i</a:t>
                </a:r>
                <a:r>
                  <a:rPr lang="en-US" altLang="zh-TW" sz="1200" b="0" i="0" u="none" strike="noStrike" kern="1200" baseline="0" dirty="0" smtClean="0">
                    <a:solidFill>
                      <a:schemeClr val="tx1"/>
                    </a:solidFill>
                    <a:latin typeface="+mn-lt"/>
                    <a:ea typeface="+mn-ea"/>
                    <a:cs typeface="+mn-cs"/>
                  </a:rPr>
                  <a:t>| is the number of postings in </a:t>
                </a:r>
                <a:r>
                  <a:rPr lang="en-US" altLang="zh-TW" sz="1200" b="0" dirty="0" smtClean="0"/>
                  <a:t>L</a:t>
                </a:r>
                <a:r>
                  <a:rPr lang="en-US" altLang="zh-TW" sz="1200" b="0" baseline="-25000" dirty="0" smtClean="0"/>
                  <a:t>i</a:t>
                </a:r>
                <a:r>
                  <a:rPr lang="en-US" altLang="zh-TW" sz="1200" b="0" i="0" u="none" strike="noStrike" kern="1200" baseline="0" dirty="0" smtClean="0">
                    <a:solidFill>
                      <a:schemeClr val="tx1"/>
                    </a:solidFill>
                    <a:latin typeface="+mn-lt"/>
                    <a:ea typeface="+mn-ea"/>
                    <a:cs typeface="+mn-cs"/>
                  </a:rPr>
                  <a:t>.</a:t>
                </a:r>
              </a:p>
              <a:p>
                <a:r>
                  <a:rPr lang="en-US" altLang="zh-TW" sz="1200" b="0" i="0" u="none" strike="noStrike" kern="1200" baseline="0" dirty="0" smtClean="0">
                    <a:solidFill>
                      <a:schemeClr val="tx1"/>
                    </a:solidFill>
                    <a:latin typeface="+mn-lt"/>
                    <a:ea typeface="+mn-ea"/>
                    <a:cs typeface="+mn-cs"/>
                  </a:rPr>
                  <a:t>※Instead of scanning over possibly numerous postings in longer lists, this step is implemented by skipping to the first position containing </a:t>
                </a:r>
                <a:r>
                  <a:rPr lang="en-US" altLang="zh-TW" sz="1200" b="0" i="0" u="none" strike="noStrike" kern="1200" baseline="0" dirty="0" err="1" smtClean="0">
                    <a:solidFill>
                      <a:schemeClr val="tx1"/>
                    </a:solidFill>
                    <a:latin typeface="+mn-lt"/>
                    <a:ea typeface="+mn-ea"/>
                    <a:cs typeface="+mn-cs"/>
                  </a:rPr>
                  <a:t>docid</a:t>
                </a:r>
                <a:r>
                  <a:rPr lang="en-US" altLang="zh-TW" sz="1200" b="0" i="0" u="none" strike="noStrike" kern="1200" baseline="0" dirty="0" smtClean="0">
                    <a:solidFill>
                      <a:schemeClr val="tx1"/>
                    </a:solidFill>
                    <a:latin typeface="+mn-lt"/>
                    <a:ea typeface="+mn-ea"/>
                    <a:cs typeface="+mn-cs"/>
                  </a:rPr>
                  <a:t> greater than or equal to the current candidate.</a:t>
                </a:r>
                <a:endParaRPr lang="zh-TW" altLang="en-US" dirty="0"/>
              </a:p>
            </p:txBody>
          </p:sp>
        </mc:Choice>
        <mc:Fallback xmlns="">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A naive algorithm would scan </a:t>
                </a:r>
                <a:r>
                  <a:rPr lang="en-US" altLang="zh-TW" sz="1200" b="0" dirty="0" smtClean="0"/>
                  <a:t>L</a:t>
                </a:r>
                <a:r>
                  <a:rPr lang="en-US" altLang="zh-TW" sz="1200" b="0" baseline="-25000" dirty="0" smtClean="0"/>
                  <a:t>1,</a:t>
                </a:r>
                <a:r>
                  <a:rPr lang="en-US" altLang="zh-TW" sz="1200" b="0" dirty="0" smtClean="0"/>
                  <a:t>L</a:t>
                </a:r>
                <a:r>
                  <a:rPr lang="en-US" altLang="zh-TW" sz="1200" b="0" baseline="-25000" dirty="0" smtClean="0"/>
                  <a:t>2,……</a:t>
                </a:r>
                <a:r>
                  <a:rPr lang="en-US" altLang="zh-TW" sz="1200" b="0" dirty="0" smtClean="0"/>
                  <a:t>L</a:t>
                </a:r>
                <a:r>
                  <a:rPr lang="en-US" altLang="zh-TW" sz="1200" b="0" baseline="-25000" dirty="0" smtClean="0"/>
                  <a:t>n</a:t>
                </a:r>
                <a:r>
                  <a:rPr lang="en-US" altLang="zh-TW" sz="1200" b="0" dirty="0" smtClean="0"/>
                  <a:t> </a:t>
                </a:r>
                <a:r>
                  <a:rPr lang="en-US" altLang="zh-TW" sz="1200" b="0" i="0" u="none" strike="noStrike" kern="1200" baseline="0" dirty="0" smtClean="0">
                    <a:solidFill>
                      <a:schemeClr val="tx1"/>
                    </a:solidFill>
                    <a:latin typeface="+mn-lt"/>
                    <a:ea typeface="+mn-ea"/>
                    <a:cs typeface="+mn-cs"/>
                  </a:rPr>
                  <a:t>and return the set of documents that appear in all the lists.</a:t>
                </a:r>
              </a:p>
              <a:p>
                <a:r>
                  <a:rPr lang="en-US" altLang="zh-TW" sz="1200" b="0" i="0" u="none" strike="noStrike" kern="1200" baseline="0" dirty="0" smtClean="0">
                    <a:solidFill>
                      <a:schemeClr val="tx1"/>
                    </a:solidFill>
                    <a:latin typeface="+mn-lt"/>
                    <a:ea typeface="+mn-ea"/>
                    <a:cs typeface="+mn-cs"/>
                  </a:rPr>
                  <a:t>Clearly, the naive algorithm accesses </a:t>
                </a:r>
                <a:r>
                  <a:rPr lang="pt-BR" altLang="zh-TW" sz="1200" b="0" i="0" u="none" strike="noStrike" kern="1200" baseline="0" smtClean="0">
                    <a:solidFill>
                      <a:schemeClr val="tx1"/>
                    </a:solidFill>
                    <a:latin typeface="Cambria Math"/>
                    <a:ea typeface="+mn-ea"/>
                    <a:cs typeface="+mn-cs"/>
                  </a:rPr>
                  <a:t>∑24_(</a:t>
                </a:r>
                <a:r>
                  <a:rPr lang="en-US" altLang="zh-TW" sz="1200" b="0" i="0" u="none" strike="noStrike" kern="1200" baseline="0" smtClean="0">
                    <a:solidFill>
                      <a:schemeClr val="tx1"/>
                    </a:solidFill>
                    <a:latin typeface="Cambria Math"/>
                    <a:ea typeface="+mn-ea"/>
                    <a:cs typeface="+mn-cs"/>
                  </a:rPr>
                  <a:t>𝑖</a:t>
                </a:r>
                <a:r>
                  <a:rPr lang="pt-BR" altLang="zh-TW" sz="1200" b="0" i="0" u="none" strike="noStrike" kern="1200" baseline="0" smtClean="0">
                    <a:solidFill>
                      <a:schemeClr val="tx1"/>
                    </a:solidFill>
                    <a:latin typeface="Cambria Math"/>
                    <a:ea typeface="+mn-ea"/>
                    <a:cs typeface="+mn-cs"/>
                  </a:rPr>
                  <a:t>=</a:t>
                </a:r>
                <a:r>
                  <a:rPr lang="en-US" altLang="zh-TW" sz="1200" b="0" i="0" u="none" strike="noStrike" kern="1200" baseline="0" smtClean="0">
                    <a:solidFill>
                      <a:schemeClr val="tx1"/>
                    </a:solidFill>
                    <a:latin typeface="Cambria Math"/>
                    <a:ea typeface="+mn-ea"/>
                    <a:cs typeface="+mn-cs"/>
                  </a:rPr>
                  <a:t>1</a:t>
                </a:r>
                <a:r>
                  <a:rPr lang="pt-BR" altLang="zh-TW" sz="1200" b="0" i="0" u="none" strike="noStrike" kern="1200" baseline="0" smtClean="0">
                    <a:solidFill>
                      <a:schemeClr val="tx1"/>
                    </a:solidFill>
                    <a:latin typeface="Cambria Math"/>
                    <a:ea typeface="+mn-ea"/>
                    <a:cs typeface="+mn-cs"/>
                  </a:rPr>
                  <a:t>)^𝑛▒〖</a:t>
                </a:r>
                <a:r>
                  <a:rPr lang="en-US" altLang="zh-TW" sz="1200" b="0" i="0" u="none" strike="noStrike" kern="1200" baseline="0" smtClean="0">
                    <a:solidFill>
                      <a:schemeClr val="tx1"/>
                    </a:solidFill>
                    <a:latin typeface="Cambria Math"/>
                    <a:ea typeface="+mn-ea"/>
                    <a:cs typeface="+mn-cs"/>
                  </a:rPr>
                  <a:t>|</a:t>
                </a:r>
                <a:r>
                  <a:rPr lang="en-US" altLang="zh-TW" sz="1200" b="0" i="0" u="none" strike="noStrike" kern="1200" baseline="0" dirty="0" smtClean="0">
                    <a:solidFill>
                      <a:schemeClr val="tx1"/>
                    </a:solidFill>
                    <a:latin typeface="Cambria Math"/>
                    <a:ea typeface="+mn-ea"/>
                    <a:cs typeface="+mn-cs"/>
                  </a:rPr>
                  <a:t>"</a:t>
                </a:r>
                <a:r>
                  <a:rPr lang="en-US" altLang="zh-TW" sz="1200" b="0" i="0" dirty="0" smtClean="0"/>
                  <a:t>L</a:t>
                </a:r>
                <a:r>
                  <a:rPr lang="en-US" altLang="zh-TW" sz="1200" b="0" i="0" baseline="-25000" dirty="0" smtClean="0"/>
                  <a:t>i</a:t>
                </a:r>
                <a:r>
                  <a:rPr lang="en-US" altLang="zh-TW" sz="1200" b="0" i="0" u="none" strike="noStrike" kern="1200" baseline="0" smtClean="0">
                    <a:solidFill>
                      <a:schemeClr val="tx1"/>
                    </a:solidFill>
                    <a:latin typeface="Cambria Math"/>
                    <a:ea typeface="+mn-ea"/>
                    <a:cs typeface="+mn-cs"/>
                  </a:rPr>
                  <a:t>" |</a:t>
                </a:r>
                <a:r>
                  <a:rPr lang="pt-BR" altLang="zh-TW" sz="1200" b="0" i="0" u="none" strike="noStrike" kern="1200" baseline="0" smtClean="0">
                    <a:solidFill>
                      <a:schemeClr val="tx1"/>
                    </a:solidFill>
                    <a:latin typeface="Cambria Math"/>
                    <a:ea typeface="+mn-ea"/>
                    <a:cs typeface="+mn-cs"/>
                  </a:rPr>
                  <a:t>〗</a:t>
                </a:r>
                <a:r>
                  <a:rPr lang="en-US" altLang="zh-TW" sz="1200" b="0" i="0" u="none" strike="noStrike" kern="1200" baseline="0" dirty="0" smtClean="0">
                    <a:solidFill>
                      <a:schemeClr val="tx1"/>
                    </a:solidFill>
                    <a:latin typeface="+mn-lt"/>
                    <a:ea typeface="+mn-ea"/>
                    <a:cs typeface="+mn-cs"/>
                  </a:rPr>
                  <a:t>postings, where |</a:t>
                </a:r>
                <a:r>
                  <a:rPr lang="en-US" altLang="zh-TW" sz="1200" b="0" dirty="0" smtClean="0"/>
                  <a:t>L</a:t>
                </a:r>
                <a:r>
                  <a:rPr lang="en-US" altLang="zh-TW" sz="1200" b="0" baseline="-25000" dirty="0" smtClean="0"/>
                  <a:t>i</a:t>
                </a:r>
                <a:r>
                  <a:rPr lang="en-US" altLang="zh-TW" sz="1200" b="0" i="0" u="none" strike="noStrike" kern="1200" baseline="0" dirty="0" smtClean="0">
                    <a:solidFill>
                      <a:schemeClr val="tx1"/>
                    </a:solidFill>
                    <a:latin typeface="+mn-lt"/>
                    <a:ea typeface="+mn-ea"/>
                    <a:cs typeface="+mn-cs"/>
                  </a:rPr>
                  <a:t>| is the number of postings in </a:t>
                </a:r>
                <a:r>
                  <a:rPr lang="en-US" altLang="zh-TW" sz="1200" b="0" dirty="0" smtClean="0"/>
                  <a:t>L</a:t>
                </a:r>
                <a:r>
                  <a:rPr lang="en-US" altLang="zh-TW" sz="1200" b="0" baseline="-25000" dirty="0" smtClean="0"/>
                  <a:t>i</a:t>
                </a:r>
                <a:r>
                  <a:rPr lang="en-US" altLang="zh-TW" sz="1200" b="0" i="0" u="none" strike="noStrike" kern="1200" baseline="0" dirty="0" smtClean="0">
                    <a:solidFill>
                      <a:schemeClr val="tx1"/>
                    </a:solidFill>
                    <a:latin typeface="+mn-lt"/>
                    <a:ea typeface="+mn-ea"/>
                    <a:cs typeface="+mn-cs"/>
                  </a:rPr>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C6266D2-F231-4EBD-8830-50626A4978A7}" type="slidenum">
              <a:rPr lang="zh-TW" altLang="en-US" smtClean="0"/>
              <a:t>9</a:t>
            </a:fld>
            <a:endParaRPr lang="zh-TW" altLang="en-US"/>
          </a:p>
        </p:txBody>
      </p:sp>
    </p:spTree>
    <p:extLst>
      <p:ext uri="{BB962C8B-B14F-4D97-AF65-F5344CB8AC3E}">
        <p14:creationId xmlns:p14="http://schemas.microsoft.com/office/powerpoint/2010/main" val="367088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10</a:t>
            </a:fld>
            <a:endParaRPr lang="zh-TW" altLang="en-US"/>
          </a:p>
        </p:txBody>
      </p:sp>
    </p:spTree>
    <p:extLst>
      <p:ext uri="{BB962C8B-B14F-4D97-AF65-F5344CB8AC3E}">
        <p14:creationId xmlns:p14="http://schemas.microsoft.com/office/powerpoint/2010/main" val="196730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1.the central question is which bitmaps and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lists should be added to the index to reduce the expected latency under the given query load.</a:t>
            </a:r>
          </a:p>
          <a:p>
            <a:r>
              <a:rPr lang="en-US" altLang="zh-TW" sz="1200" b="0" i="0" u="none" strike="noStrike" kern="1200" baseline="0" dirty="0" smtClean="0">
                <a:solidFill>
                  <a:schemeClr val="tx1"/>
                </a:solidFill>
                <a:latin typeface="+mn-lt"/>
                <a:ea typeface="+mn-ea"/>
                <a:cs typeface="+mn-cs"/>
              </a:rPr>
              <a:t>2. we face a tension between the improvement in latency caused by using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objects (whether bitmaps or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lists) and the extra space required for </a:t>
            </a:r>
            <a:r>
              <a:rPr lang="en-US" altLang="zh-TW" sz="1200" b="0" i="0" u="none" strike="noStrike" kern="1200" baseline="0" dirty="0" err="1" smtClean="0">
                <a:solidFill>
                  <a:schemeClr val="tx1"/>
                </a:solidFill>
                <a:latin typeface="+mn-lt"/>
                <a:ea typeface="+mn-ea"/>
                <a:cs typeface="+mn-cs"/>
              </a:rPr>
              <a:t>precomputed</a:t>
            </a:r>
            <a:r>
              <a:rPr lang="en-US" altLang="zh-TW" sz="1200" b="0" i="0" u="none" strike="noStrike" kern="1200" baseline="0" dirty="0" smtClean="0">
                <a:solidFill>
                  <a:schemeClr val="tx1"/>
                </a:solidFill>
                <a:latin typeface="+mn-lt"/>
                <a:ea typeface="+mn-ea"/>
                <a:cs typeface="+mn-cs"/>
              </a:rPr>
              <a:t> results.</a:t>
            </a:r>
          </a:p>
        </p:txBody>
      </p:sp>
      <p:sp>
        <p:nvSpPr>
          <p:cNvPr id="4" name="投影片編號版面配置區 3"/>
          <p:cNvSpPr>
            <a:spLocks noGrp="1"/>
          </p:cNvSpPr>
          <p:nvPr>
            <p:ph type="sldNum" sz="quarter" idx="10"/>
          </p:nvPr>
        </p:nvSpPr>
        <p:spPr/>
        <p:txBody>
          <a:bodyPr/>
          <a:lstStyle/>
          <a:p>
            <a:fld id="{0C6266D2-F231-4EBD-8830-50626A4978A7}" type="slidenum">
              <a:rPr lang="zh-TW" altLang="en-US" smtClean="0"/>
              <a:t>14</a:t>
            </a:fld>
            <a:endParaRPr lang="zh-TW" altLang="en-US"/>
          </a:p>
        </p:txBody>
      </p:sp>
    </p:spTree>
    <p:extLst>
      <p:ext uri="{BB962C8B-B14F-4D97-AF65-F5344CB8AC3E}">
        <p14:creationId xmlns:p14="http://schemas.microsoft.com/office/powerpoint/2010/main" val="3803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E7EE14E-5E6F-413F-B311-814249B97B40}" type="datetime1">
              <a:rPr lang="zh-TW" altLang="en-US" smtClean="0"/>
              <a:t>2012/3/5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12C2C6-8938-44CD-9ED0-E2ED0B76CC62}" type="slidenum">
              <a:rPr lang="zh-TW" altLang="en-US" smtClean="0"/>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D6CED6A-3C54-4913-BAB9-63083B3B6543}" type="datetime1">
              <a:rPr lang="zh-TW" altLang="en-US" smtClean="0"/>
              <a:t>2012/3/5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12C2C6-8938-44CD-9ED0-E2ED0B76CC6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CA37DC-7751-4786-81E6-1829AE31C874}" type="datetime1">
              <a:rPr lang="zh-TW" altLang="en-US" smtClean="0"/>
              <a:t>2012/3/5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12C2C6-8938-44CD-9ED0-E2ED0B76CC6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8DCB231-E8B8-43CA-8236-E3DA1E38F068}" type="datetime1">
              <a:rPr lang="zh-TW" altLang="en-US" smtClean="0"/>
              <a:t>2012/3/5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12C2C6-8938-44CD-9ED0-E2ED0B76CC62}"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3F8A4AF-E5BC-474D-B617-1E74F55D07A6}" type="datetime1">
              <a:rPr lang="zh-TW" altLang="en-US" smtClean="0"/>
              <a:t>2012/3/5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12C2C6-8938-44CD-9ED0-E2ED0B76CC6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AB7C44-F900-497E-BF95-3266BBB85B4D}" type="datetime1">
              <a:rPr lang="zh-TW" altLang="en-US" smtClean="0"/>
              <a:t>2012/3/5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12C2C6-8938-44CD-9ED0-E2ED0B76CC62}"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4854400-9310-4C44-9338-109E49DFC987}" type="datetime1">
              <a:rPr lang="zh-TW" altLang="en-US" smtClean="0"/>
              <a:t>2012/3/5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F12C2C6-8938-44CD-9ED0-E2ED0B76CC62}"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B5F47E3-C09A-4FA1-951D-ECCBBDC61DEE}" type="datetime1">
              <a:rPr lang="zh-TW" altLang="en-US" smtClean="0"/>
              <a:t>2012/3/5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F12C2C6-8938-44CD-9ED0-E2ED0B76CC6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10167-5D38-4DB1-842E-3ACD450A1ACD}" type="datetime1">
              <a:rPr lang="zh-TW" altLang="en-US" smtClean="0"/>
              <a:t>2012/3/5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F12C2C6-8938-44CD-9ED0-E2ED0B76CC6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530E22D-4865-413D-97E1-DC0765674AF9}" type="datetime1">
              <a:rPr lang="zh-TW" altLang="en-US" smtClean="0"/>
              <a:t>2012/3/5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12C2C6-8938-44CD-9ED0-E2ED0B76CC6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DBC266B-71DE-40C3-AB66-2C49CA3D7F77}" type="datetime1">
              <a:rPr lang="zh-TW" altLang="en-US" smtClean="0"/>
              <a:t>2012/3/5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12C2C6-8938-44CD-9ED0-E2ED0B76CC62}" type="slidenum">
              <a:rPr lang="zh-TW" altLang="en-US" smtClean="0"/>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8F023D-34B1-4D14-A658-30DAFE33744D}" type="datetime1">
              <a:rPr lang="zh-TW" altLang="en-US" smtClean="0"/>
              <a:t>2012/3/5</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F12C2C6-8938-44CD-9ED0-E2ED0B76CC62}"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0.png"/></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0.png"/></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068960"/>
            <a:ext cx="9144000" cy="1569660"/>
          </a:xfrm>
          <a:prstGeom prst="rect">
            <a:avLst/>
          </a:prstGeom>
        </p:spPr>
        <p:txBody>
          <a:bodyPr wrap="square">
            <a:spAutoFit/>
          </a:bodyPr>
          <a:lstStyle/>
          <a:p>
            <a:r>
              <a:rPr lang="en-US" altLang="zh-TW" sz="2400" b="1" dirty="0" smtClean="0">
                <a:solidFill>
                  <a:schemeClr val="tx1"/>
                </a:solidFill>
                <a:latin typeface="Century Schoolbook" pitchFamily="18" charset="0"/>
                <a:ea typeface="標楷體" pitchFamily="65" charset="-120"/>
              </a:rPr>
              <a:t>        Date</a:t>
            </a:r>
            <a:r>
              <a:rPr lang="en-US" altLang="zh-TW" sz="2400" b="1" smtClean="0">
                <a:solidFill>
                  <a:schemeClr val="tx1"/>
                </a:solidFill>
                <a:latin typeface="Century Schoolbook" pitchFamily="18" charset="0"/>
                <a:ea typeface="標楷體" pitchFamily="65" charset="-120"/>
              </a:rPr>
              <a:t>:  2012/3/5</a:t>
            </a:r>
            <a:endParaRPr lang="en-US" altLang="zh-TW" sz="2400" b="1" dirty="0" smtClean="0">
              <a:solidFill>
                <a:schemeClr val="tx1"/>
              </a:solidFill>
              <a:latin typeface="Century Schoolbook" pitchFamily="18" charset="0"/>
              <a:ea typeface="標楷體" pitchFamily="65" charset="-120"/>
            </a:endParaRPr>
          </a:p>
          <a:p>
            <a:r>
              <a:rPr lang="en-US" altLang="zh-TW" sz="2400" b="1" dirty="0" smtClean="0">
                <a:solidFill>
                  <a:schemeClr val="tx1"/>
                </a:solidFill>
                <a:latin typeface="Century Schoolbook" pitchFamily="18" charset="0"/>
                <a:ea typeface="標楷體" pitchFamily="65" charset="-120"/>
              </a:rPr>
              <a:t>        Source: </a:t>
            </a:r>
            <a:r>
              <a:rPr lang="en-US" altLang="zh-TW" sz="2400" b="1" dirty="0">
                <a:latin typeface="Century Schoolbook" pitchFamily="18" charset="0"/>
                <a:ea typeface="標楷體" pitchFamily="65" charset="-120"/>
              </a:rPr>
              <a:t>Marcus </a:t>
            </a:r>
            <a:r>
              <a:rPr lang="en-US" altLang="zh-TW" sz="2400" b="1" dirty="0" err="1" smtClean="0">
                <a:latin typeface="Century Schoolbook" pitchFamily="18" charset="0"/>
                <a:ea typeface="標楷體" pitchFamily="65" charset="-120"/>
              </a:rPr>
              <a:t>Fontoura</a:t>
            </a:r>
            <a:r>
              <a:rPr lang="en-US" altLang="zh-TW" sz="2400" b="1" dirty="0" err="1" smtClean="0">
                <a:solidFill>
                  <a:schemeClr val="tx1"/>
                </a:solidFill>
                <a:latin typeface="Century Schoolbook" pitchFamily="18" charset="0"/>
                <a:ea typeface="標楷體" pitchFamily="65" charset="-120"/>
              </a:rPr>
              <a:t>et</a:t>
            </a:r>
            <a:r>
              <a:rPr lang="en-US" altLang="zh-TW" sz="2400" b="1" dirty="0" smtClean="0">
                <a:solidFill>
                  <a:schemeClr val="tx1"/>
                </a:solidFill>
                <a:latin typeface="Century Schoolbook" pitchFamily="18" charset="0"/>
                <a:ea typeface="標楷體" pitchFamily="65" charset="-120"/>
              </a:rPr>
              <a:t>. al(CIKM’11)</a:t>
            </a:r>
          </a:p>
          <a:p>
            <a:r>
              <a:rPr lang="en-US" altLang="zh-TW" sz="2400" b="1" dirty="0" smtClean="0">
                <a:solidFill>
                  <a:schemeClr val="tx1"/>
                </a:solidFill>
                <a:latin typeface="Century Schoolbook" pitchFamily="18" charset="0"/>
                <a:ea typeface="標楷體" pitchFamily="65" charset="-120"/>
              </a:rPr>
              <a:t>        Advisor:  </a:t>
            </a:r>
            <a:r>
              <a:rPr lang="en-US" altLang="zh-TW" sz="2400" b="1" dirty="0" err="1" smtClean="0">
                <a:solidFill>
                  <a:schemeClr val="tx1"/>
                </a:solidFill>
                <a:latin typeface="Century Schoolbook" pitchFamily="18" charset="0"/>
                <a:ea typeface="標楷體" pitchFamily="65" charset="-120"/>
              </a:rPr>
              <a:t>Jia</a:t>
            </a:r>
            <a:r>
              <a:rPr lang="en-US" altLang="zh-TW" sz="2400" b="1" dirty="0" smtClean="0">
                <a:solidFill>
                  <a:schemeClr val="tx1"/>
                </a:solidFill>
                <a:latin typeface="Century Schoolbook" pitchFamily="18" charset="0"/>
                <a:ea typeface="標楷體" pitchFamily="65" charset="-120"/>
              </a:rPr>
              <a:t>-ling, </a:t>
            </a:r>
            <a:r>
              <a:rPr lang="en-US" altLang="zh-TW" sz="2400" b="1" dirty="0" err="1" smtClean="0">
                <a:solidFill>
                  <a:schemeClr val="tx1"/>
                </a:solidFill>
                <a:latin typeface="Century Schoolbook" pitchFamily="18" charset="0"/>
                <a:ea typeface="標楷體" pitchFamily="65" charset="-120"/>
              </a:rPr>
              <a:t>Koh</a:t>
            </a:r>
            <a:endParaRPr lang="en-US" altLang="zh-TW" sz="2400" b="1" dirty="0" smtClean="0">
              <a:solidFill>
                <a:schemeClr val="tx1"/>
              </a:solidFill>
              <a:latin typeface="Century Schoolbook" pitchFamily="18" charset="0"/>
              <a:ea typeface="標楷體" pitchFamily="65" charset="-120"/>
            </a:endParaRPr>
          </a:p>
          <a:p>
            <a:r>
              <a:rPr lang="en-US" altLang="zh-TW" sz="2400" b="1" dirty="0" smtClean="0">
                <a:solidFill>
                  <a:schemeClr val="tx1"/>
                </a:solidFill>
                <a:latin typeface="Century Schoolbook" pitchFamily="18" charset="0"/>
                <a:ea typeface="標楷體" pitchFamily="65" charset="-120"/>
              </a:rPr>
              <a:t>        Speaker: </a:t>
            </a:r>
            <a:r>
              <a:rPr lang="en-US" altLang="zh-TW" sz="2400" b="1" dirty="0" err="1" smtClean="0">
                <a:solidFill>
                  <a:schemeClr val="tx1"/>
                </a:solidFill>
                <a:latin typeface="Century Schoolbook" pitchFamily="18" charset="0"/>
                <a:ea typeface="標楷體" pitchFamily="65" charset="-120"/>
              </a:rPr>
              <a:t>Jiun</a:t>
            </a:r>
            <a:r>
              <a:rPr lang="en-US" altLang="zh-TW" sz="2400" b="1" dirty="0" smtClean="0">
                <a:solidFill>
                  <a:schemeClr val="tx1"/>
                </a:solidFill>
                <a:latin typeface="Century Schoolbook" pitchFamily="18" charset="0"/>
                <a:ea typeface="標楷體" pitchFamily="65" charset="-120"/>
              </a:rPr>
              <a:t> </a:t>
            </a:r>
            <a:r>
              <a:rPr lang="en-US" altLang="zh-TW" sz="2400" b="1" dirty="0" err="1" smtClean="0">
                <a:solidFill>
                  <a:schemeClr val="tx1"/>
                </a:solidFill>
                <a:latin typeface="Century Schoolbook" pitchFamily="18" charset="0"/>
                <a:ea typeface="標楷體" pitchFamily="65" charset="-120"/>
              </a:rPr>
              <a:t>Jia</a:t>
            </a:r>
            <a:r>
              <a:rPr lang="en-US" altLang="zh-TW" sz="2400" b="1" dirty="0" smtClean="0">
                <a:solidFill>
                  <a:schemeClr val="tx1"/>
                </a:solidFill>
                <a:latin typeface="Century Schoolbook" pitchFamily="18" charset="0"/>
                <a:ea typeface="標楷體" pitchFamily="65" charset="-120"/>
              </a:rPr>
              <a:t>, </a:t>
            </a:r>
            <a:r>
              <a:rPr lang="en-US" altLang="zh-TW" sz="2400" b="1" dirty="0" err="1" smtClean="0">
                <a:solidFill>
                  <a:schemeClr val="tx1"/>
                </a:solidFill>
                <a:latin typeface="Century Schoolbook" pitchFamily="18" charset="0"/>
                <a:ea typeface="標楷體" pitchFamily="65" charset="-120"/>
              </a:rPr>
              <a:t>Chiou</a:t>
            </a:r>
            <a:endParaRPr lang="en-US" altLang="zh-TW" sz="2400" b="1" dirty="0">
              <a:solidFill>
                <a:schemeClr val="tx1"/>
              </a:solidFill>
              <a:latin typeface="Century Schoolbook" pitchFamily="18" charset="0"/>
              <a:ea typeface="標楷體" pitchFamily="65" charset="-120"/>
            </a:endParaRPr>
          </a:p>
        </p:txBody>
      </p:sp>
      <p:sp>
        <p:nvSpPr>
          <p:cNvPr id="5" name="投影片編號版面配置區 4"/>
          <p:cNvSpPr>
            <a:spLocks noGrp="1"/>
          </p:cNvSpPr>
          <p:nvPr>
            <p:ph type="sldNum" sz="quarter" idx="12"/>
          </p:nvPr>
        </p:nvSpPr>
        <p:spPr>
          <a:xfrm>
            <a:off x="7281546" y="6473403"/>
            <a:ext cx="1828800" cy="365125"/>
          </a:xfrm>
        </p:spPr>
        <p:txBody>
          <a:bodyPr/>
          <a:lstStyle/>
          <a:p>
            <a:fld id="{9F12C2C6-8938-44CD-9ED0-E2ED0B76CC62}" type="slidenum">
              <a:rPr lang="zh-TW" altLang="en-US" sz="2000" smtClean="0">
                <a:solidFill>
                  <a:schemeClr val="tx1"/>
                </a:solidFill>
              </a:rPr>
              <a:t>1</a:t>
            </a:fld>
            <a:endParaRPr lang="zh-TW" altLang="en-US" sz="2000" dirty="0">
              <a:solidFill>
                <a:schemeClr val="tx1"/>
              </a:solidFill>
            </a:endParaRPr>
          </a:p>
        </p:txBody>
      </p:sp>
      <p:sp>
        <p:nvSpPr>
          <p:cNvPr id="7" name="矩形 6"/>
          <p:cNvSpPr/>
          <p:nvPr/>
        </p:nvSpPr>
        <p:spPr>
          <a:xfrm>
            <a:off x="611560" y="1124744"/>
            <a:ext cx="7920880" cy="1015663"/>
          </a:xfrm>
          <a:prstGeom prst="rect">
            <a:avLst/>
          </a:prstGeom>
        </p:spPr>
        <p:txBody>
          <a:bodyPr wrap="square">
            <a:spAutoFit/>
          </a:bodyPr>
          <a:lstStyle/>
          <a:p>
            <a:pPr algn="ctr"/>
            <a:r>
              <a:rPr lang="en-US" altLang="zh-TW" sz="3000" b="1" dirty="0" smtClean="0">
                <a:effectLst>
                  <a:outerShdw blurRad="38100" dist="38100" dir="2700000" algn="tl">
                    <a:srgbClr val="000000">
                      <a:alpha val="43137"/>
                    </a:srgbClr>
                  </a:outerShdw>
                </a:effectLst>
              </a:rPr>
              <a:t>Efficiently encoding term co-occurrences in inverted indexes</a:t>
            </a:r>
            <a:endParaRPr lang="zh-TW" altLang="en-US" sz="3000" dirty="0" smtClean="0"/>
          </a:p>
        </p:txBody>
      </p:sp>
      <p:pic>
        <p:nvPicPr>
          <p:cNvPr id="1026" name="Picture 2" descr="C:\Users\Asus\AppData\Local\Microsoft\Windows\Temporary Internet Files\Content.IE5\3Y2BLOOY\MC9003262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813" y="4683125"/>
            <a:ext cx="1825625"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95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10</a:t>
            </a:fld>
            <a:endParaRPr lang="zh-TW" altLang="en-US" sz="2000" dirty="0">
              <a:solidFill>
                <a:schemeClr val="tx1"/>
              </a:solidFill>
            </a:endParaRPr>
          </a:p>
        </p:txBody>
      </p:sp>
      <p:sp>
        <p:nvSpPr>
          <p:cNvPr id="2" name="圓角矩形 1"/>
          <p:cNvSpPr/>
          <p:nvPr/>
        </p:nvSpPr>
        <p:spPr>
          <a:xfrm>
            <a:off x="1288624" y="149684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1393563" y="816467"/>
            <a:ext cx="582211" cy="369332"/>
          </a:xfrm>
          <a:prstGeom prst="rect">
            <a:avLst/>
          </a:prstGeom>
          <a:noFill/>
        </p:spPr>
        <p:txBody>
          <a:bodyPr wrap="none" rtlCol="0">
            <a:spAutoFit/>
          </a:bodyPr>
          <a:lstStyle/>
          <a:p>
            <a:r>
              <a:rPr lang="en-US" altLang="zh-TW" dirty="0" smtClean="0"/>
              <a:t>Hall</a:t>
            </a:r>
            <a:endParaRPr lang="zh-TW" altLang="en-US" dirty="0"/>
          </a:p>
        </p:txBody>
      </p:sp>
      <p:sp>
        <p:nvSpPr>
          <p:cNvPr id="6" name="圓角矩形 5"/>
          <p:cNvSpPr/>
          <p:nvPr/>
        </p:nvSpPr>
        <p:spPr>
          <a:xfrm>
            <a:off x="1288624" y="267779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1288624" y="20812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2738865" y="266681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2738865" y="207031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283968" y="783424"/>
            <a:ext cx="637995" cy="369332"/>
          </a:xfrm>
          <a:prstGeom prst="rect">
            <a:avLst/>
          </a:prstGeom>
          <a:noFill/>
        </p:spPr>
        <p:txBody>
          <a:bodyPr wrap="none" rtlCol="0">
            <a:spAutoFit/>
          </a:bodyPr>
          <a:lstStyle/>
          <a:p>
            <a:r>
              <a:rPr lang="en-US" altLang="zh-TW" dirty="0" smtClean="0"/>
              <a:t>York</a:t>
            </a:r>
            <a:endParaRPr lang="zh-TW" altLang="en-US" dirty="0"/>
          </a:p>
        </p:txBody>
      </p:sp>
      <p:sp>
        <p:nvSpPr>
          <p:cNvPr id="17" name="圓角矩形 16"/>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5724128" y="797071"/>
            <a:ext cx="646331" cy="369332"/>
          </a:xfrm>
          <a:prstGeom prst="rect">
            <a:avLst/>
          </a:prstGeom>
          <a:noFill/>
        </p:spPr>
        <p:txBody>
          <a:bodyPr wrap="none" rtlCol="0">
            <a:spAutoFit/>
          </a:bodyPr>
          <a:lstStyle/>
          <a:p>
            <a:r>
              <a:rPr lang="en-US" altLang="zh-TW" dirty="0" smtClean="0"/>
              <a:t>New</a:t>
            </a:r>
          </a:p>
        </p:txBody>
      </p:sp>
      <p:sp>
        <p:nvSpPr>
          <p:cNvPr id="22" name="圓角矩形 21"/>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7169234" y="780741"/>
            <a:ext cx="582211" cy="369332"/>
          </a:xfrm>
          <a:prstGeom prst="rect">
            <a:avLst/>
          </a:prstGeom>
          <a:noFill/>
        </p:spPr>
        <p:txBody>
          <a:bodyPr wrap="none" rtlCol="0">
            <a:spAutoFit/>
          </a:bodyPr>
          <a:lstStyle/>
          <a:p>
            <a:r>
              <a:rPr lang="en-US" altLang="zh-TW" dirty="0" smtClean="0"/>
              <a:t>City</a:t>
            </a:r>
          </a:p>
        </p:txBody>
      </p:sp>
      <p:sp>
        <p:nvSpPr>
          <p:cNvPr id="28" name="圓角矩形 27"/>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圓角矩形 28"/>
          <p:cNvSpPr/>
          <p:nvPr/>
        </p:nvSpPr>
        <p:spPr>
          <a:xfrm>
            <a:off x="2738865" y="150373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2555102" y="816467"/>
            <a:ext cx="1159613" cy="369332"/>
          </a:xfrm>
          <a:prstGeom prst="rect">
            <a:avLst/>
          </a:prstGeom>
          <a:noFill/>
        </p:spPr>
        <p:txBody>
          <a:bodyPr wrap="none" rtlCol="0">
            <a:spAutoFit/>
          </a:bodyPr>
          <a:lstStyle/>
          <a:p>
            <a:r>
              <a:rPr lang="en-US" altLang="zh-TW" dirty="0" smtClean="0"/>
              <a:t>New York</a:t>
            </a:r>
            <a:endParaRPr lang="zh-TW" altLang="en-US" dirty="0"/>
          </a:p>
        </p:txBody>
      </p:sp>
      <p:sp>
        <p:nvSpPr>
          <p:cNvPr id="4" name="文字方塊 3"/>
          <p:cNvSpPr txBox="1"/>
          <p:nvPr/>
        </p:nvSpPr>
        <p:spPr>
          <a:xfrm>
            <a:off x="933266" y="1579185"/>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31" name="文字方塊 30"/>
          <p:cNvSpPr txBox="1"/>
          <p:nvPr/>
        </p:nvSpPr>
        <p:spPr>
          <a:xfrm>
            <a:off x="2398649" y="1579185"/>
            <a:ext cx="312906" cy="1477328"/>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endParaRPr lang="zh-TW" altLang="en-US" dirty="0"/>
          </a:p>
        </p:txBody>
      </p:sp>
      <p:sp>
        <p:nvSpPr>
          <p:cNvPr id="32" name="文字方塊 31"/>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33" name="文字方塊 32"/>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34" name="文字方塊 33"/>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p:sp>
        <p:nvSpPr>
          <p:cNvPr id="35" name="橢圓 34"/>
          <p:cNvSpPr/>
          <p:nvPr/>
        </p:nvSpPr>
        <p:spPr>
          <a:xfrm>
            <a:off x="2398649" y="1916382"/>
            <a:ext cx="1334478" cy="667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933266" y="1366849"/>
            <a:ext cx="1334478" cy="667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3865754" y="1923625"/>
            <a:ext cx="1334478" cy="667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5284334" y="1951297"/>
            <a:ext cx="1334478" cy="667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6685063" y="1951297"/>
            <a:ext cx="1334478" cy="667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5" name="直線單箭頭接點 54"/>
          <p:cNvCxnSpPr/>
          <p:nvPr/>
        </p:nvCxnSpPr>
        <p:spPr>
          <a:xfrm>
            <a:off x="2267744" y="1470687"/>
            <a:ext cx="648072" cy="429365"/>
          </a:xfrm>
          <a:prstGeom prst="straightConnector1">
            <a:avLst/>
          </a:prstGeom>
          <a:ln w="285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a:off x="2267744" y="1484334"/>
            <a:ext cx="2016224" cy="432048"/>
          </a:xfrm>
          <a:prstGeom prst="straightConnector1">
            <a:avLst/>
          </a:prstGeom>
          <a:ln w="285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2267744" y="1468004"/>
            <a:ext cx="3383505" cy="467774"/>
          </a:xfrm>
          <a:prstGeom prst="straightConnector1">
            <a:avLst/>
          </a:prstGeom>
          <a:ln w="285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a:off x="2267744" y="1468004"/>
            <a:ext cx="4901490" cy="448378"/>
          </a:xfrm>
          <a:prstGeom prst="straightConnector1">
            <a:avLst/>
          </a:prstGeom>
          <a:ln w="285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橢圓 65"/>
          <p:cNvSpPr/>
          <p:nvPr/>
        </p:nvSpPr>
        <p:spPr>
          <a:xfrm>
            <a:off x="933266" y="1938254"/>
            <a:ext cx="1334478" cy="66701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橢圓 66"/>
          <p:cNvSpPr/>
          <p:nvPr/>
        </p:nvSpPr>
        <p:spPr>
          <a:xfrm>
            <a:off x="933266" y="2500830"/>
            <a:ext cx="1334478" cy="66701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向下箭號 67"/>
          <p:cNvSpPr/>
          <p:nvPr/>
        </p:nvSpPr>
        <p:spPr>
          <a:xfrm>
            <a:off x="755576" y="1900052"/>
            <a:ext cx="177690" cy="349839"/>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向下箭號 68"/>
          <p:cNvSpPr/>
          <p:nvPr/>
        </p:nvSpPr>
        <p:spPr>
          <a:xfrm>
            <a:off x="755576" y="2408480"/>
            <a:ext cx="177690" cy="349839"/>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文字方塊 69"/>
          <p:cNvSpPr txBox="1"/>
          <p:nvPr/>
        </p:nvSpPr>
        <p:spPr>
          <a:xfrm>
            <a:off x="1393563" y="447135"/>
            <a:ext cx="6340197" cy="369332"/>
          </a:xfrm>
          <a:prstGeom prst="rect">
            <a:avLst/>
          </a:prstGeom>
          <a:noFill/>
        </p:spPr>
        <p:txBody>
          <a:bodyPr wrap="none" rtlCol="0">
            <a:spAutoFit/>
          </a:bodyPr>
          <a:lstStyle/>
          <a:p>
            <a:r>
              <a:rPr lang="en-US" altLang="zh-TW" dirty="0" smtClean="0"/>
              <a:t>L1                    L2                    L3                   L4                 L5</a:t>
            </a:r>
            <a:endParaRPr lang="zh-TW" altLang="en-US" dirty="0"/>
          </a:p>
        </p:txBody>
      </p:sp>
      <p:sp>
        <p:nvSpPr>
          <p:cNvPr id="71" name="文字方塊 70"/>
          <p:cNvSpPr txBox="1"/>
          <p:nvPr/>
        </p:nvSpPr>
        <p:spPr>
          <a:xfrm>
            <a:off x="933266" y="5085184"/>
            <a:ext cx="3429465"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ln>
        </p:spPr>
        <p:txBody>
          <a:bodyPr wrap="none" rtlCol="0">
            <a:spAutoFit/>
          </a:bodyPr>
          <a:lstStyle/>
          <a:p>
            <a:r>
              <a:rPr lang="en-US" altLang="zh-TW" dirty="0" smtClean="0"/>
              <a:t>Query: </a:t>
            </a:r>
            <a:r>
              <a:rPr lang="zh-TW" altLang="en-US" dirty="0" smtClean="0"/>
              <a:t>“ </a:t>
            </a:r>
            <a:r>
              <a:rPr lang="en-US" altLang="zh-TW" dirty="0" smtClean="0"/>
              <a:t>New York City Hall </a:t>
            </a:r>
            <a:r>
              <a:rPr lang="zh-TW" altLang="en-US" dirty="0" smtClean="0"/>
              <a:t>”</a:t>
            </a:r>
            <a:endParaRPr lang="zh-TW" altLang="en-US" dirty="0"/>
          </a:p>
        </p:txBody>
      </p:sp>
      <p:sp>
        <p:nvSpPr>
          <p:cNvPr id="72" name="文字方塊 71"/>
          <p:cNvSpPr txBox="1"/>
          <p:nvPr/>
        </p:nvSpPr>
        <p:spPr>
          <a:xfrm>
            <a:off x="1274963" y="5769286"/>
            <a:ext cx="3762568" cy="369332"/>
          </a:xfrm>
          <a:prstGeom prst="rect">
            <a:avLst/>
          </a:prstGeom>
          <a:noFill/>
        </p:spPr>
        <p:txBody>
          <a:bodyPr wrap="none" rtlCol="0">
            <a:spAutoFit/>
          </a:bodyPr>
          <a:lstStyle/>
          <a:p>
            <a:r>
              <a:rPr lang="en-US" altLang="zh-TW" dirty="0" smtClean="0"/>
              <a:t>Result R={Document 2 ( </a:t>
            </a:r>
            <a:r>
              <a:rPr lang="en-US" altLang="zh-TW" dirty="0" err="1" smtClean="0"/>
              <a:t>docid</a:t>
            </a:r>
            <a:r>
              <a:rPr lang="en-US" altLang="zh-TW" dirty="0" smtClean="0"/>
              <a:t>=2) }</a:t>
            </a:r>
            <a:endParaRPr lang="zh-TW" altLang="en-US" dirty="0"/>
          </a:p>
        </p:txBody>
      </p:sp>
    </p:spTree>
    <p:extLst>
      <p:ext uri="{BB962C8B-B14F-4D97-AF65-F5344CB8AC3E}">
        <p14:creationId xmlns:p14="http://schemas.microsoft.com/office/powerpoint/2010/main" val="40443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500"/>
                                        <p:tgtEl>
                                          <p:spTgt spid="6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500"/>
                                        <p:tgtEl>
                                          <p:spTgt spid="6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66" grpId="0" animBg="1"/>
      <p:bldP spid="67" grpId="0" animBg="1"/>
      <p:bldP spid="68" grpId="0" animBg="1"/>
      <p:bldP spid="69"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11</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Cost function</a:t>
            </a:r>
            <a:endParaRPr lang="zh-TW" altLang="en-US" sz="4300" b="0" dirty="0">
              <a:solidFill>
                <a:schemeClr val="tx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7638"/>
            <a:ext cx="2943225"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219725" y="1417638"/>
            <a:ext cx="4096691" cy="923330"/>
          </a:xfrm>
          <a:prstGeom prst="rect">
            <a:avLst/>
          </a:prstGeom>
        </p:spPr>
        <p:txBody>
          <a:bodyPr wrap="square">
            <a:spAutoFit/>
          </a:bodyPr>
          <a:lstStyle/>
          <a:p>
            <a:pPr algn="just"/>
            <a:r>
              <a:rPr lang="en-US" altLang="zh-TW" dirty="0"/>
              <a:t>measuring the lengths of the </a:t>
            </a:r>
            <a:r>
              <a:rPr lang="en-US" altLang="zh-TW" dirty="0" smtClean="0"/>
              <a:t>accessed</a:t>
            </a:r>
          </a:p>
          <a:p>
            <a:pPr algn="just"/>
            <a:r>
              <a:rPr lang="en-US" altLang="zh-TW" dirty="0" smtClean="0"/>
              <a:t>postings lists and the evaluation time </a:t>
            </a:r>
          </a:p>
          <a:p>
            <a:pPr algn="just"/>
            <a:r>
              <a:rPr lang="en-US" altLang="zh-TW" dirty="0" smtClean="0"/>
              <a:t>for each query.</a:t>
            </a:r>
            <a:endParaRPr lang="zh-TW"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08920"/>
            <a:ext cx="2667000" cy="295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429000"/>
            <a:ext cx="3467100" cy="74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表格 7"/>
          <p:cNvGraphicFramePr>
            <a:graphicFrameLocks noGrp="1"/>
          </p:cNvGraphicFramePr>
          <p:nvPr>
            <p:extLst>
              <p:ext uri="{D42A27DB-BD31-4B8C-83A1-F6EECF244321}">
                <p14:modId xmlns:p14="http://schemas.microsoft.com/office/powerpoint/2010/main" val="2263061082"/>
              </p:ext>
            </p:extLst>
          </p:nvPr>
        </p:nvGraphicFramePr>
        <p:xfrm>
          <a:off x="1050235" y="4437112"/>
          <a:ext cx="6096000" cy="1107440"/>
        </p:xfrm>
        <a:graphic>
          <a:graphicData uri="http://schemas.openxmlformats.org/drawingml/2006/table">
            <a:tbl>
              <a:tblPr firstRow="1" bandRow="1">
                <a:tableStyleId>{5940675A-B579-460E-94D1-54222C63F5DA}</a:tableStyleId>
              </a:tblPr>
              <a:tblGrid>
                <a:gridCol w="6096000"/>
              </a:tblGrid>
              <a:tr h="370840">
                <a:tc>
                  <a:txBody>
                    <a:bodyPr/>
                    <a:lstStyle/>
                    <a:p>
                      <a:pPr algn="ctr"/>
                      <a:r>
                        <a:rPr lang="en-US" altLang="zh-TW" dirty="0" smtClean="0">
                          <a:solidFill>
                            <a:srgbClr val="002060"/>
                          </a:solidFill>
                        </a:rPr>
                        <a:t>Focus on Minimum</a:t>
                      </a:r>
                      <a:r>
                        <a:rPr lang="en-US" altLang="zh-TW" baseline="0" dirty="0" smtClean="0">
                          <a:solidFill>
                            <a:srgbClr val="002060"/>
                          </a:solidFill>
                        </a:rPr>
                        <a:t> </a:t>
                      </a:r>
                      <a:r>
                        <a:rPr lang="en-US" altLang="zh-TW" dirty="0" smtClean="0">
                          <a:solidFill>
                            <a:srgbClr val="002060"/>
                          </a:solidFill>
                        </a:rPr>
                        <a:t>cost </a:t>
                      </a:r>
                      <a:endParaRPr lang="zh-TW" altLang="en-US" dirty="0">
                        <a:solidFill>
                          <a:srgbClr val="002060"/>
                        </a:solidFill>
                      </a:endParaRPr>
                    </a:p>
                  </a:txBody>
                  <a:tcPr/>
                </a:tc>
              </a:tr>
              <a:tr h="370840">
                <a:tc>
                  <a:txBody>
                    <a:bodyPr/>
                    <a:lstStyle/>
                    <a:p>
                      <a:r>
                        <a:rPr lang="en-US" altLang="zh-TW" sz="1800" b="0" i="0" u="none" strike="noStrike" kern="1200" baseline="0" dirty="0" smtClean="0">
                          <a:solidFill>
                            <a:srgbClr val="002060"/>
                          </a:solidFill>
                          <a:latin typeface="+mn-lt"/>
                          <a:ea typeface="+mn-ea"/>
                          <a:cs typeface="+mn-cs"/>
                        </a:rPr>
                        <a:t>1) the shortest list length |</a:t>
                      </a:r>
                      <a:r>
                        <a:rPr lang="en-US" altLang="zh-TW" dirty="0" smtClean="0"/>
                        <a:t>L</a:t>
                      </a:r>
                      <a:r>
                        <a:rPr lang="en-US" altLang="zh-TW" baseline="-25000" dirty="0" smtClean="0"/>
                        <a:t>1</a:t>
                      </a:r>
                      <a:r>
                        <a:rPr lang="en-US" altLang="zh-TW" sz="1800" b="0" i="0" u="none" strike="noStrike" kern="1200" baseline="0" dirty="0" smtClean="0">
                          <a:solidFill>
                            <a:srgbClr val="002060"/>
                          </a:solidFill>
                          <a:latin typeface="+mn-lt"/>
                          <a:ea typeface="+mn-ea"/>
                          <a:cs typeface="+mn-cs"/>
                        </a:rPr>
                        <a:t>|</a:t>
                      </a:r>
                      <a:endParaRPr lang="zh-TW" altLang="en-US" dirty="0">
                        <a:solidFill>
                          <a:srgbClr val="002060"/>
                        </a:solidFill>
                      </a:endParaRPr>
                    </a:p>
                  </a:txBody>
                  <a:tcPr/>
                </a:tc>
              </a:tr>
              <a:tr h="190803">
                <a:tc>
                  <a:txBody>
                    <a:bodyPr/>
                    <a:lstStyle/>
                    <a:p>
                      <a:r>
                        <a:rPr lang="en-US" altLang="zh-TW" dirty="0" smtClean="0">
                          <a:solidFill>
                            <a:srgbClr val="002060"/>
                          </a:solidFill>
                        </a:rPr>
                        <a:t>2) </a:t>
                      </a:r>
                      <a:r>
                        <a:rPr lang="en-US" altLang="zh-TW" sz="1800" b="0" i="0" u="none" strike="noStrike" kern="1200" baseline="0" dirty="0" smtClean="0">
                          <a:solidFill>
                            <a:srgbClr val="002060"/>
                          </a:solidFill>
                          <a:latin typeface="+mn-lt"/>
                          <a:ea typeface="+mn-ea"/>
                          <a:cs typeface="+mn-cs"/>
                        </a:rPr>
                        <a:t>the random access cost 12+log|</a:t>
                      </a:r>
                      <a:r>
                        <a:rPr lang="en-US" altLang="zh-TW" dirty="0" smtClean="0"/>
                        <a:t>L</a:t>
                      </a:r>
                      <a:r>
                        <a:rPr lang="en-US" altLang="zh-TW" baseline="-25000" dirty="0" smtClean="0"/>
                        <a:t>i</a:t>
                      </a:r>
                      <a:r>
                        <a:rPr lang="en-US" altLang="zh-TW" sz="1800" b="0" i="0" u="none" strike="noStrike" kern="1200" baseline="0" dirty="0" smtClean="0">
                          <a:solidFill>
                            <a:srgbClr val="002060"/>
                          </a:solidFill>
                          <a:latin typeface="+mn-lt"/>
                          <a:ea typeface="+mn-ea"/>
                          <a:cs typeface="+mn-cs"/>
                        </a:rPr>
                        <a:t>|.</a:t>
                      </a:r>
                      <a:endParaRPr lang="zh-TW" altLang="en-US" dirty="0">
                        <a:solidFill>
                          <a:srgbClr val="002060"/>
                        </a:solidFill>
                      </a:endParaRPr>
                    </a:p>
                  </a:txBody>
                  <a:tcPr/>
                </a:tc>
              </a:tr>
            </a:tbl>
          </a:graphicData>
        </a:graphic>
      </p:graphicFrame>
      <p:sp>
        <p:nvSpPr>
          <p:cNvPr id="9" name="文字方塊 8"/>
          <p:cNvSpPr txBox="1"/>
          <p:nvPr/>
        </p:nvSpPr>
        <p:spPr>
          <a:xfrm>
            <a:off x="1258654" y="5805264"/>
            <a:ext cx="6553706" cy="646331"/>
          </a:xfrm>
          <a:prstGeom prst="rect">
            <a:avLst/>
          </a:prstGeom>
          <a:noFill/>
        </p:spPr>
        <p:txBody>
          <a:bodyPr wrap="square" rtlCol="0">
            <a:spAutoFit/>
          </a:bodyPr>
          <a:lstStyle/>
          <a:p>
            <a:r>
              <a:rPr lang="en-US" altLang="zh-TW" dirty="0"/>
              <a:t>Suppose terms </a:t>
            </a:r>
            <a:r>
              <a:rPr lang="en-US" altLang="zh-TW" dirty="0" smtClean="0"/>
              <a:t>t</a:t>
            </a:r>
            <a:r>
              <a:rPr lang="en-US" altLang="zh-TW" baseline="-25000" dirty="0" smtClean="0"/>
              <a:t>1</a:t>
            </a:r>
            <a:r>
              <a:rPr lang="en-US" altLang="zh-TW" dirty="0" smtClean="0"/>
              <a:t> </a:t>
            </a:r>
            <a:r>
              <a:rPr lang="en-US" altLang="zh-TW" dirty="0"/>
              <a:t>and </a:t>
            </a:r>
            <a:r>
              <a:rPr lang="en-US" altLang="zh-TW" dirty="0" smtClean="0"/>
              <a:t>t</a:t>
            </a:r>
            <a:r>
              <a:rPr lang="en-US" altLang="zh-TW" baseline="-25000" dirty="0"/>
              <a:t>2</a:t>
            </a:r>
            <a:r>
              <a:rPr lang="en-US" altLang="zh-TW" dirty="0" smtClean="0"/>
              <a:t> </a:t>
            </a:r>
            <a:r>
              <a:rPr lang="en-US" altLang="zh-TW" dirty="0"/>
              <a:t>frequently occur as </a:t>
            </a:r>
            <a:r>
              <a:rPr lang="en-US" altLang="zh-TW" dirty="0" smtClean="0"/>
              <a:t>a </a:t>
            </a:r>
            <a:r>
              <a:rPr lang="en-US" altLang="zh-TW" dirty="0" err="1" smtClean="0"/>
              <a:t>subquery</a:t>
            </a:r>
            <a:r>
              <a:rPr lang="en-US" altLang="zh-TW" dirty="0" smtClean="0"/>
              <a:t> </a:t>
            </a:r>
          </a:p>
          <a:p>
            <a:r>
              <a:rPr lang="en-US" altLang="zh-TW" dirty="0" smtClean="0"/>
              <a:t>and |L</a:t>
            </a:r>
            <a:r>
              <a:rPr lang="en-US" altLang="zh-TW" baseline="-25000" dirty="0" smtClean="0"/>
              <a:t>1</a:t>
            </a:r>
            <a:r>
              <a:rPr lang="en-US" altLang="zh-TW" dirty="0" smtClean="0"/>
              <a:t>| ≤ |L</a:t>
            </a:r>
            <a:r>
              <a:rPr lang="en-US" altLang="zh-TW" baseline="-25000" dirty="0"/>
              <a:t>2</a:t>
            </a:r>
            <a:r>
              <a:rPr lang="en-US" altLang="zh-TW" dirty="0" smtClean="0"/>
              <a:t>|.</a:t>
            </a:r>
            <a:endParaRPr lang="zh-TW" altLang="en-US" dirty="0"/>
          </a:p>
        </p:txBody>
      </p:sp>
    </p:spTree>
    <p:extLst>
      <p:ext uri="{BB962C8B-B14F-4D97-AF65-F5344CB8AC3E}">
        <p14:creationId xmlns:p14="http://schemas.microsoft.com/office/powerpoint/2010/main" val="775513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12</a:t>
            </a:fld>
            <a:endParaRPr lang="zh-TW" altLang="en-US" sz="2000" dirty="0">
              <a:solidFill>
                <a:schemeClr val="tx1"/>
              </a:solidFill>
            </a:endParaRPr>
          </a:p>
        </p:txBody>
      </p:sp>
      <p:sp>
        <p:nvSpPr>
          <p:cNvPr id="7" name="文字方塊 6"/>
          <p:cNvSpPr txBox="1"/>
          <p:nvPr/>
        </p:nvSpPr>
        <p:spPr>
          <a:xfrm>
            <a:off x="2771800" y="447135"/>
            <a:ext cx="4897840" cy="369332"/>
          </a:xfrm>
          <a:prstGeom prst="rect">
            <a:avLst/>
          </a:prstGeom>
          <a:noFill/>
        </p:spPr>
        <p:txBody>
          <a:bodyPr wrap="square" rtlCol="0">
            <a:spAutoFit/>
          </a:bodyPr>
          <a:lstStyle/>
          <a:p>
            <a:r>
              <a:rPr lang="en-US" altLang="zh-TW" dirty="0" smtClean="0"/>
              <a:t>  L1                   L2                   L3                  L4</a:t>
            </a:r>
            <a:endParaRPr lang="zh-TW" altLang="en-US" dirty="0"/>
          </a:p>
        </p:txBody>
      </p:sp>
      <p:sp>
        <p:nvSpPr>
          <p:cNvPr id="8" name="文字方塊 7"/>
          <p:cNvSpPr txBox="1"/>
          <p:nvPr/>
        </p:nvSpPr>
        <p:spPr>
          <a:xfrm>
            <a:off x="2876738" y="816467"/>
            <a:ext cx="582211" cy="369332"/>
          </a:xfrm>
          <a:prstGeom prst="rect">
            <a:avLst/>
          </a:prstGeom>
          <a:noFill/>
        </p:spPr>
        <p:txBody>
          <a:bodyPr wrap="none" rtlCol="0">
            <a:spAutoFit/>
          </a:bodyPr>
          <a:lstStyle/>
          <a:p>
            <a:r>
              <a:rPr lang="en-US" altLang="zh-TW" dirty="0" smtClean="0"/>
              <a:t>Hall</a:t>
            </a:r>
            <a:endParaRPr lang="zh-TW" altLang="en-US" dirty="0"/>
          </a:p>
        </p:txBody>
      </p:sp>
      <p:sp>
        <p:nvSpPr>
          <p:cNvPr id="9" name="文字方塊 8"/>
          <p:cNvSpPr txBox="1"/>
          <p:nvPr/>
        </p:nvSpPr>
        <p:spPr>
          <a:xfrm>
            <a:off x="4283968" y="783424"/>
            <a:ext cx="637995" cy="369332"/>
          </a:xfrm>
          <a:prstGeom prst="rect">
            <a:avLst/>
          </a:prstGeom>
          <a:noFill/>
        </p:spPr>
        <p:txBody>
          <a:bodyPr wrap="none" rtlCol="0">
            <a:spAutoFit/>
          </a:bodyPr>
          <a:lstStyle/>
          <a:p>
            <a:r>
              <a:rPr lang="en-US" altLang="zh-TW" dirty="0" smtClean="0"/>
              <a:t>York</a:t>
            </a:r>
            <a:endParaRPr lang="zh-TW" altLang="en-US" dirty="0"/>
          </a:p>
        </p:txBody>
      </p:sp>
      <p:sp>
        <p:nvSpPr>
          <p:cNvPr id="10" name="文字方塊 9"/>
          <p:cNvSpPr txBox="1"/>
          <p:nvPr/>
        </p:nvSpPr>
        <p:spPr>
          <a:xfrm>
            <a:off x="5724128" y="797071"/>
            <a:ext cx="646331" cy="369332"/>
          </a:xfrm>
          <a:prstGeom prst="rect">
            <a:avLst/>
          </a:prstGeom>
          <a:noFill/>
        </p:spPr>
        <p:txBody>
          <a:bodyPr wrap="none" rtlCol="0">
            <a:spAutoFit/>
          </a:bodyPr>
          <a:lstStyle/>
          <a:p>
            <a:r>
              <a:rPr lang="en-US" altLang="zh-TW" dirty="0" smtClean="0"/>
              <a:t>New</a:t>
            </a:r>
          </a:p>
        </p:txBody>
      </p:sp>
      <p:sp>
        <p:nvSpPr>
          <p:cNvPr id="11" name="文字方塊 10"/>
          <p:cNvSpPr txBox="1"/>
          <p:nvPr/>
        </p:nvSpPr>
        <p:spPr>
          <a:xfrm>
            <a:off x="7169234" y="780741"/>
            <a:ext cx="582211" cy="369332"/>
          </a:xfrm>
          <a:prstGeom prst="rect">
            <a:avLst/>
          </a:prstGeom>
          <a:noFill/>
        </p:spPr>
        <p:txBody>
          <a:bodyPr wrap="none" rtlCol="0">
            <a:spAutoFit/>
          </a:bodyPr>
          <a:lstStyle/>
          <a:p>
            <a:r>
              <a:rPr lang="en-US" altLang="zh-TW" dirty="0" smtClean="0"/>
              <a:t>City</a:t>
            </a:r>
          </a:p>
        </p:txBody>
      </p:sp>
      <p:sp>
        <p:nvSpPr>
          <p:cNvPr id="13" name="圓角矩形 12"/>
          <p:cNvSpPr/>
          <p:nvPr/>
        </p:nvSpPr>
        <p:spPr>
          <a:xfrm>
            <a:off x="2771800"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2771800"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2771800"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26"/>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圓角矩形 27"/>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圓角矩形 28"/>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圓角矩形 29"/>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365979" y="3643244"/>
            <a:ext cx="3493585"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ln>
        </p:spPr>
        <p:txBody>
          <a:bodyPr wrap="none" rtlCol="0">
            <a:spAutoFit/>
          </a:bodyPr>
          <a:lstStyle/>
          <a:p>
            <a:r>
              <a:rPr lang="en-US" altLang="zh-TW" dirty="0" smtClean="0"/>
              <a:t>Query1:</a:t>
            </a:r>
            <a:r>
              <a:rPr lang="zh-TW" altLang="en-US" dirty="0" smtClean="0"/>
              <a:t>“ </a:t>
            </a:r>
            <a:r>
              <a:rPr lang="en-US" altLang="zh-TW" dirty="0"/>
              <a:t>New </a:t>
            </a:r>
            <a:r>
              <a:rPr lang="en-US" altLang="zh-TW" dirty="0" smtClean="0"/>
              <a:t>York </a:t>
            </a:r>
            <a:r>
              <a:rPr lang="zh-TW" altLang="en-US" dirty="0"/>
              <a:t>”</a:t>
            </a:r>
            <a:r>
              <a:rPr lang="en-US" altLang="zh-TW" dirty="0" smtClean="0"/>
              <a:t> </a:t>
            </a:r>
          </a:p>
          <a:p>
            <a:r>
              <a:rPr lang="en-US" altLang="zh-TW" dirty="0" smtClean="0"/>
              <a:t>Query2:</a:t>
            </a:r>
            <a:r>
              <a:rPr lang="zh-TW" altLang="en-US" dirty="0" smtClean="0"/>
              <a:t>“ </a:t>
            </a:r>
            <a:r>
              <a:rPr lang="en-US" altLang="zh-TW" dirty="0" smtClean="0"/>
              <a:t>New York City </a:t>
            </a:r>
            <a:r>
              <a:rPr lang="zh-TW" altLang="en-US" dirty="0" smtClean="0"/>
              <a:t>”</a:t>
            </a:r>
            <a:endParaRPr lang="en-US" altLang="zh-TW" dirty="0" smtClean="0"/>
          </a:p>
          <a:p>
            <a:r>
              <a:rPr lang="en-US" altLang="zh-TW" dirty="0" smtClean="0"/>
              <a:t>Query3:</a:t>
            </a:r>
            <a:r>
              <a:rPr lang="zh-TW" altLang="en-US" dirty="0" smtClean="0"/>
              <a:t>“ </a:t>
            </a:r>
            <a:r>
              <a:rPr lang="en-US" altLang="zh-TW" dirty="0"/>
              <a:t>New York City Hall </a:t>
            </a:r>
            <a:r>
              <a:rPr lang="zh-TW" altLang="en-US" dirty="0" smtClean="0"/>
              <a:t>”</a:t>
            </a:r>
            <a:endParaRPr lang="en-US" altLang="zh-TW" dirty="0" smtClean="0"/>
          </a:p>
          <a:p>
            <a:r>
              <a:rPr lang="en-US" altLang="zh-TW" dirty="0" smtClean="0"/>
              <a:t>Query4:</a:t>
            </a:r>
            <a:r>
              <a:rPr lang="zh-TW" altLang="en-US" dirty="0" smtClean="0"/>
              <a:t>“ </a:t>
            </a:r>
            <a:r>
              <a:rPr lang="en-US" altLang="zh-TW" dirty="0" smtClean="0"/>
              <a:t>New </a:t>
            </a:r>
            <a:r>
              <a:rPr lang="en-US" altLang="zh-TW" dirty="0"/>
              <a:t>City Hall </a:t>
            </a:r>
            <a:r>
              <a:rPr lang="zh-TW" altLang="en-US" dirty="0" smtClean="0"/>
              <a:t>”</a:t>
            </a:r>
            <a:endParaRPr lang="en-US" altLang="zh-TW" dirty="0" smtClean="0"/>
          </a:p>
        </p:txBody>
      </p:sp>
      <p:sp>
        <p:nvSpPr>
          <p:cNvPr id="34" name="文字方塊 33"/>
          <p:cNvSpPr txBox="1"/>
          <p:nvPr/>
        </p:nvSpPr>
        <p:spPr>
          <a:xfrm>
            <a:off x="827584" y="5157192"/>
            <a:ext cx="5545108" cy="1200329"/>
          </a:xfrm>
          <a:prstGeom prst="rect">
            <a:avLst/>
          </a:prstGeom>
          <a:noFill/>
        </p:spPr>
        <p:txBody>
          <a:bodyPr wrap="none" rtlCol="0">
            <a:spAutoFit/>
          </a:bodyPr>
          <a:lstStyle/>
          <a:p>
            <a:r>
              <a:rPr lang="en-US" altLang="zh-TW" dirty="0" smtClean="0"/>
              <a:t>F(q1)=4*[(12+log4)+(12+log5)]</a:t>
            </a:r>
          </a:p>
          <a:p>
            <a:r>
              <a:rPr lang="en-US" altLang="zh-TW" dirty="0" smtClean="0"/>
              <a:t>F(q2)=4*[(12+log4)+(12+log5)+(12+log5)]</a:t>
            </a:r>
          </a:p>
          <a:p>
            <a:r>
              <a:rPr lang="en-US" altLang="zh-TW" dirty="0" smtClean="0"/>
              <a:t>F(q3)=3*[(12+log3)+(12+log4)+(12+log5)+(12=log5)]</a:t>
            </a:r>
          </a:p>
          <a:p>
            <a:r>
              <a:rPr lang="en-US" altLang="zh-TW" dirty="0" smtClean="0"/>
              <a:t>F(q4)=</a:t>
            </a:r>
            <a:r>
              <a:rPr lang="en-US" altLang="zh-TW" dirty="0"/>
              <a:t>3*[(12+log3</a:t>
            </a:r>
            <a:r>
              <a:rPr lang="en-US" altLang="zh-TW" dirty="0" smtClean="0"/>
              <a:t>)+(12+log5</a:t>
            </a:r>
            <a:r>
              <a:rPr lang="en-US" altLang="zh-TW" dirty="0"/>
              <a:t>)+(12=log5</a:t>
            </a:r>
            <a:r>
              <a:rPr lang="en-US" altLang="zh-TW" dirty="0" smtClean="0"/>
              <a:t>)]</a:t>
            </a:r>
          </a:p>
        </p:txBody>
      </p:sp>
      <p:sp>
        <p:nvSpPr>
          <p:cNvPr id="35" name="文字方塊 34"/>
          <p:cNvSpPr txBox="1"/>
          <p:nvPr/>
        </p:nvSpPr>
        <p:spPr>
          <a:xfrm>
            <a:off x="2458894" y="1492028"/>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36" name="文字方塊 35"/>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37" name="文字方塊 36"/>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38" name="文字方塊 37"/>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p:pic>
        <p:nvPicPr>
          <p:cNvPr id="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386" y="4653136"/>
            <a:ext cx="2749353" cy="589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87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13</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Cost function(optimizing)</a:t>
            </a:r>
            <a:endParaRPr lang="zh-TW" altLang="en-US" sz="4300" b="0" dirty="0">
              <a:solidFill>
                <a:schemeClr val="tx1"/>
              </a:solidFill>
              <a:effectLst>
                <a:outerShdw blurRad="38100" dist="38100" dir="2700000" algn="tl">
                  <a:srgbClr val="000000">
                    <a:alpha val="43137"/>
                  </a:srgbClr>
                </a:outerShdw>
              </a:effectLst>
            </a:endParaRPr>
          </a:p>
        </p:txBody>
      </p:sp>
      <p:sp>
        <p:nvSpPr>
          <p:cNvPr id="7" name="內容版面配置區 2"/>
          <p:cNvSpPr>
            <a:spLocks noGrp="1"/>
          </p:cNvSpPr>
          <p:nvPr>
            <p:ph idx="4294967295"/>
          </p:nvPr>
        </p:nvSpPr>
        <p:spPr>
          <a:xfrm>
            <a:off x="697866" y="1417638"/>
            <a:ext cx="7498080" cy="4800600"/>
          </a:xfrm>
          <a:prstGeom prst="rect">
            <a:avLst/>
          </a:prstGeom>
        </p:spPr>
        <p:txBody>
          <a:bodyPr>
            <a:normAutofit/>
          </a:bodyPr>
          <a:lstStyle/>
          <a:p>
            <a:pPr marL="45720" indent="0" algn="just">
              <a:buNone/>
            </a:pPr>
            <a:r>
              <a:rPr lang="en-US" altLang="zh-TW" sz="2100" dirty="0" err="1" smtClean="0">
                <a:solidFill>
                  <a:srgbClr val="7030A0"/>
                </a:solidFill>
                <a:effectLst>
                  <a:outerShdw blurRad="38100" dist="38100" dir="2700000" algn="tl">
                    <a:srgbClr val="000000">
                      <a:alpha val="43137"/>
                    </a:srgbClr>
                  </a:outerShdw>
                </a:effectLst>
              </a:rPr>
              <a:t>Precomputed</a:t>
            </a:r>
            <a:r>
              <a:rPr lang="en-US" altLang="zh-TW" sz="2100" dirty="0" smtClean="0">
                <a:solidFill>
                  <a:srgbClr val="7030A0"/>
                </a:solidFill>
                <a:effectLst>
                  <a:outerShdw blurRad="38100" dist="38100" dir="2700000" algn="tl">
                    <a:srgbClr val="000000">
                      <a:alpha val="43137"/>
                    </a:srgbClr>
                  </a:outerShdw>
                </a:effectLst>
              </a:rPr>
              <a:t> List:</a:t>
            </a:r>
          </a:p>
          <a:p>
            <a:pPr marL="45720" indent="0">
              <a:buNone/>
            </a:pPr>
            <a:r>
              <a:rPr lang="en-US" altLang="zh-TW" sz="2100" dirty="0"/>
              <a:t>store the </a:t>
            </a:r>
            <a:r>
              <a:rPr lang="en-US" altLang="zh-TW" sz="2100" dirty="0" smtClean="0"/>
              <a:t>co-occurrences of t</a:t>
            </a:r>
            <a:r>
              <a:rPr lang="en-US" altLang="zh-TW" sz="2100" baseline="-25000" dirty="0" smtClean="0"/>
              <a:t>1</a:t>
            </a:r>
            <a:r>
              <a:rPr lang="en-US" altLang="zh-TW" sz="2100" dirty="0" smtClean="0"/>
              <a:t>t</a:t>
            </a:r>
            <a:r>
              <a:rPr lang="en-US" altLang="zh-TW" sz="2100" baseline="-25000" dirty="0" smtClean="0"/>
              <a:t>2</a:t>
            </a:r>
            <a:r>
              <a:rPr lang="en-US" altLang="zh-TW" sz="2100" dirty="0" smtClean="0"/>
              <a:t> as </a:t>
            </a:r>
            <a:r>
              <a:rPr lang="en-US" altLang="zh-TW" sz="2100" dirty="0"/>
              <a:t>a new term </a:t>
            </a:r>
            <a:r>
              <a:rPr lang="en-US" altLang="zh-TW" sz="2100" dirty="0" smtClean="0"/>
              <a:t>t</a:t>
            </a:r>
            <a:r>
              <a:rPr lang="en-US" altLang="zh-TW" sz="2100" baseline="-25000" dirty="0" smtClean="0"/>
              <a:t>12</a:t>
            </a:r>
            <a:r>
              <a:rPr lang="en-US" altLang="zh-TW" sz="2100" dirty="0" smtClean="0"/>
              <a:t> .</a:t>
            </a:r>
            <a:endParaRPr lang="en-US" altLang="zh-TW" sz="2100" dirty="0"/>
          </a:p>
          <a:p>
            <a:pPr marL="45720" indent="0">
              <a:buNone/>
            </a:pPr>
            <a:r>
              <a:rPr lang="en-US" altLang="zh-TW" sz="2100" dirty="0"/>
              <a:t>The size of t</a:t>
            </a:r>
            <a:r>
              <a:rPr lang="en-US" altLang="zh-TW" sz="2100" baseline="-25000" dirty="0"/>
              <a:t>12</a:t>
            </a:r>
            <a:r>
              <a:rPr lang="en-US" altLang="zh-TW" sz="2100" dirty="0"/>
              <a:t> </a:t>
            </a:r>
            <a:r>
              <a:rPr lang="en-US" altLang="zh-TW" sz="2100" dirty="0" smtClean="0"/>
              <a:t>'s </a:t>
            </a:r>
            <a:r>
              <a:rPr lang="en-US" altLang="zh-TW" sz="2100" dirty="0"/>
              <a:t>list is </a:t>
            </a:r>
            <a:r>
              <a:rPr lang="en-US" altLang="zh-TW" sz="2100" dirty="0" smtClean="0"/>
              <a:t>exactly |L</a:t>
            </a:r>
            <a:r>
              <a:rPr lang="en-US" altLang="zh-TW" sz="2100" baseline="-25000" dirty="0" smtClean="0"/>
              <a:t>1</a:t>
            </a:r>
            <a:r>
              <a:rPr lang="en-US" altLang="zh-TW" sz="2100" dirty="0" smtClean="0"/>
              <a:t>∩L</a:t>
            </a:r>
            <a:r>
              <a:rPr lang="en-US" altLang="zh-TW" sz="2100" baseline="-25000" dirty="0" smtClean="0"/>
              <a:t>2</a:t>
            </a:r>
            <a:r>
              <a:rPr lang="en-US" altLang="zh-TW" sz="2100" dirty="0" smtClean="0"/>
              <a:t>|.</a:t>
            </a:r>
          </a:p>
          <a:p>
            <a:pPr marL="45720" indent="0">
              <a:buNone/>
            </a:pPr>
            <a:r>
              <a:rPr lang="en-US" altLang="zh-TW" sz="2100" dirty="0" smtClean="0"/>
              <a:t>Advantage: </a:t>
            </a:r>
          </a:p>
          <a:p>
            <a:pPr marL="45720" indent="0">
              <a:buNone/>
            </a:pPr>
            <a:r>
              <a:rPr lang="en-US" altLang="zh-TW" sz="2100" dirty="0" smtClean="0"/>
              <a:t>(1)Reduce the </a:t>
            </a:r>
            <a:r>
              <a:rPr lang="en-US" altLang="zh-TW" sz="2100" dirty="0"/>
              <a:t>number of posting lists accessed during </a:t>
            </a:r>
            <a:r>
              <a:rPr lang="en-US" altLang="zh-TW" sz="2100" dirty="0" smtClean="0"/>
              <a:t>query evaluation </a:t>
            </a:r>
          </a:p>
          <a:p>
            <a:pPr marL="45720" indent="0">
              <a:buNone/>
            </a:pPr>
            <a:r>
              <a:rPr lang="en-US" altLang="zh-TW" sz="2100" dirty="0" smtClean="0"/>
              <a:t>(2)Reduce the </a:t>
            </a:r>
            <a:r>
              <a:rPr lang="en-US" altLang="zh-TW" sz="2100" dirty="0"/>
              <a:t>size of these </a:t>
            </a:r>
            <a:r>
              <a:rPr lang="en-US" altLang="zh-TW" sz="2100" dirty="0" smtClean="0"/>
              <a:t>lists </a:t>
            </a:r>
          </a:p>
          <a:p>
            <a:pPr marL="45720" indent="0">
              <a:buNone/>
            </a:pPr>
            <a:r>
              <a:rPr lang="en-US" altLang="zh-TW" sz="2100" dirty="0" smtClean="0">
                <a:solidFill>
                  <a:srgbClr val="7030A0"/>
                </a:solidFill>
                <a:effectLst>
                  <a:outerShdw blurRad="38100" dist="38100" dir="2700000" algn="tl">
                    <a:srgbClr val="000000">
                      <a:alpha val="43137"/>
                    </a:srgbClr>
                  </a:outerShdw>
                </a:effectLst>
              </a:rPr>
              <a:t>Bitmaps:</a:t>
            </a:r>
          </a:p>
          <a:p>
            <a:pPr marL="45720" indent="0">
              <a:buNone/>
            </a:pPr>
            <a:r>
              <a:rPr lang="en-US" altLang="zh-TW" sz="2100" dirty="0"/>
              <a:t>add a bit to the payload of </a:t>
            </a:r>
            <a:r>
              <a:rPr lang="en-US" altLang="zh-TW" sz="2100" dirty="0" smtClean="0"/>
              <a:t>each posting </a:t>
            </a:r>
            <a:r>
              <a:rPr lang="en-US" altLang="zh-TW" sz="2100" dirty="0"/>
              <a:t>in </a:t>
            </a:r>
            <a:r>
              <a:rPr lang="en-US" altLang="zh-TW" sz="2100" dirty="0" smtClean="0"/>
              <a:t>L</a:t>
            </a:r>
            <a:r>
              <a:rPr lang="en-US" altLang="zh-TW" sz="2100" baseline="-25000" dirty="0" smtClean="0"/>
              <a:t>1</a:t>
            </a:r>
            <a:r>
              <a:rPr lang="en-US" altLang="zh-TW" sz="2100" dirty="0" smtClean="0"/>
              <a:t> .           </a:t>
            </a:r>
            <a:r>
              <a:rPr lang="zh-TW" altLang="en-US" sz="2100" dirty="0" smtClean="0"/>
              <a:t> </a:t>
            </a:r>
            <a:r>
              <a:rPr lang="en-US" altLang="zh-TW" sz="2100" dirty="0" smtClean="0"/>
              <a:t>     value </a:t>
            </a:r>
            <a:r>
              <a:rPr lang="en-US" altLang="zh-TW" sz="2100" dirty="0"/>
              <a:t>of the bit is </a:t>
            </a:r>
            <a:r>
              <a:rPr lang="en-US" altLang="zh-TW" sz="2100" dirty="0" smtClean="0"/>
              <a:t>1:</a:t>
            </a:r>
            <a:r>
              <a:rPr lang="en-US" altLang="zh-TW" sz="2100" dirty="0"/>
              <a:t> </a:t>
            </a:r>
            <a:r>
              <a:rPr lang="en-US" altLang="zh-TW" sz="2100" dirty="0" smtClean="0"/>
              <a:t>document </a:t>
            </a:r>
            <a:r>
              <a:rPr lang="en-US" altLang="zh-TW" sz="2100" dirty="0"/>
              <a:t>contains </a:t>
            </a:r>
            <a:r>
              <a:rPr lang="en-US" altLang="zh-TW" sz="2100" dirty="0" smtClean="0"/>
              <a:t>t</a:t>
            </a:r>
            <a:r>
              <a:rPr lang="en-US" altLang="zh-TW" sz="2100" baseline="-25000" dirty="0" smtClean="0"/>
              <a:t>2</a:t>
            </a:r>
            <a:r>
              <a:rPr lang="en-US" altLang="zh-TW" sz="2100" dirty="0" smtClean="0"/>
              <a:t> , 0: otherwise</a:t>
            </a:r>
            <a:r>
              <a:rPr lang="zh-TW" altLang="en-US" sz="2100" dirty="0" smtClean="0"/>
              <a:t> </a:t>
            </a:r>
            <a:r>
              <a:rPr lang="en-US" altLang="zh-TW" sz="2100" dirty="0" smtClean="0"/>
              <a:t>. </a:t>
            </a:r>
            <a:r>
              <a:rPr lang="en-US" altLang="zh-TW" sz="2100" dirty="0" smtClean="0">
                <a:sym typeface="Wingdings 2"/>
              </a:rPr>
              <a:t></a:t>
            </a:r>
            <a:r>
              <a:rPr lang="en-US" altLang="zh-TW" sz="2100" u="sng" dirty="0" smtClean="0"/>
              <a:t>allows the</a:t>
            </a:r>
            <a:r>
              <a:rPr lang="zh-TW" altLang="en-US" sz="2100" u="sng" dirty="0" smtClean="0"/>
              <a:t> </a:t>
            </a:r>
            <a:r>
              <a:rPr lang="en-US" altLang="zh-TW" sz="2100" u="sng" dirty="0" smtClean="0"/>
              <a:t>query </a:t>
            </a:r>
            <a:r>
              <a:rPr lang="en-US" altLang="zh-TW" sz="2100" u="sng" dirty="0"/>
              <a:t>evaluation algorithm to avoid accessing </a:t>
            </a:r>
            <a:r>
              <a:rPr lang="en-US" altLang="zh-TW" sz="2100" u="sng" dirty="0" smtClean="0"/>
              <a:t>L</a:t>
            </a:r>
            <a:r>
              <a:rPr lang="en-US" altLang="zh-TW" sz="2100" baseline="-25000" dirty="0" smtClean="0"/>
              <a:t>2</a:t>
            </a:r>
            <a:endParaRPr lang="en-US" altLang="zh-TW" sz="2100" dirty="0" smtClean="0"/>
          </a:p>
          <a:p>
            <a:pPr marL="45720" indent="0">
              <a:buNone/>
            </a:pPr>
            <a:r>
              <a:rPr lang="en-US" altLang="zh-TW" sz="2000" dirty="0" smtClean="0"/>
              <a:t>   </a:t>
            </a:r>
            <a:r>
              <a:rPr lang="en-US" altLang="zh-TW" sz="2000" u="sng" dirty="0" smtClean="0"/>
              <a:t>Cutting the </a:t>
            </a:r>
            <a:r>
              <a:rPr lang="en-US" altLang="zh-TW" sz="2000" u="sng" dirty="0"/>
              <a:t>second component of the cost function</a:t>
            </a:r>
            <a:endParaRPr lang="en-US" altLang="zh-TW" sz="2100" u="sng" dirty="0" smtClean="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846" y="1046163"/>
            <a:ext cx="3467100" cy="74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755576" y="1916832"/>
            <a:ext cx="7344816" cy="2376264"/>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70381" y="4725144"/>
            <a:ext cx="7344816" cy="144016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0903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14</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Index construction</a:t>
            </a:r>
            <a:endParaRPr lang="zh-TW" altLang="en-US" sz="4300" b="0" dirty="0">
              <a:solidFill>
                <a:schemeClr val="tx1"/>
              </a:solidFill>
              <a:effectLst>
                <a:outerShdw blurRad="38100" dist="38100" dir="2700000" algn="tl">
                  <a:srgbClr val="000000">
                    <a:alpha val="43137"/>
                  </a:srgbClr>
                </a:outerShdw>
              </a:effectLst>
            </a:endParaRPr>
          </a:p>
        </p:txBody>
      </p:sp>
      <p:sp>
        <p:nvSpPr>
          <p:cNvPr id="7" name="內容版面配置區 2"/>
          <p:cNvSpPr>
            <a:spLocks noGrp="1"/>
          </p:cNvSpPr>
          <p:nvPr>
            <p:ph idx="4294967295"/>
          </p:nvPr>
        </p:nvSpPr>
        <p:spPr>
          <a:xfrm>
            <a:off x="697866" y="1417638"/>
            <a:ext cx="7498080" cy="4800600"/>
          </a:xfrm>
          <a:prstGeom prst="rect">
            <a:avLst/>
          </a:prstGeom>
        </p:spPr>
        <p:txBody>
          <a:bodyPr>
            <a:normAutofit/>
          </a:bodyPr>
          <a:lstStyle/>
          <a:p>
            <a:pPr marL="45720" indent="0" algn="just">
              <a:buNone/>
            </a:pPr>
            <a:r>
              <a:rPr lang="en-US" altLang="zh-TW" sz="2100" dirty="0" smtClean="0">
                <a:solidFill>
                  <a:srgbClr val="7030A0"/>
                </a:solidFill>
                <a:effectLst>
                  <a:outerShdw blurRad="38100" dist="38100" dir="2700000" algn="tl">
                    <a:srgbClr val="000000">
                      <a:alpha val="43137"/>
                    </a:srgbClr>
                  </a:outerShdw>
                </a:effectLst>
              </a:rPr>
              <a:t>Bitmap:</a:t>
            </a:r>
          </a:p>
          <a:p>
            <a:pPr marL="45720" indent="0">
              <a:buNone/>
            </a:pPr>
            <a:r>
              <a:rPr lang="en-US" altLang="zh-TW" sz="2000" dirty="0"/>
              <a:t>the extra space required for </a:t>
            </a:r>
            <a:r>
              <a:rPr lang="en-US" altLang="zh-TW" sz="2000" dirty="0" smtClean="0"/>
              <a:t>adding a </a:t>
            </a:r>
            <a:r>
              <a:rPr lang="en-US" altLang="zh-TW" sz="2000" dirty="0"/>
              <a:t>bitmap for term </a:t>
            </a:r>
            <a:r>
              <a:rPr lang="en-US" altLang="zh-TW" sz="2000" dirty="0" err="1" smtClean="0"/>
              <a:t>t</a:t>
            </a:r>
            <a:r>
              <a:rPr lang="en-US" altLang="zh-TW" sz="2000" baseline="-25000" dirty="0" err="1" smtClean="0"/>
              <a:t>j</a:t>
            </a:r>
            <a:r>
              <a:rPr lang="en-US" altLang="zh-TW" sz="2000" dirty="0" smtClean="0"/>
              <a:t> </a:t>
            </a:r>
            <a:r>
              <a:rPr lang="en-US" altLang="zh-TW" sz="2000" dirty="0"/>
              <a:t>to term </a:t>
            </a:r>
            <a:r>
              <a:rPr lang="en-US" altLang="zh-TW" sz="2000" dirty="0" err="1" smtClean="0"/>
              <a:t>t</a:t>
            </a:r>
            <a:r>
              <a:rPr lang="en-US" altLang="zh-TW" sz="2000" baseline="-25000" dirty="0" err="1" smtClean="0"/>
              <a:t>i</a:t>
            </a:r>
            <a:r>
              <a:rPr lang="en-US" altLang="zh-TW" sz="2000" dirty="0" err="1" smtClean="0"/>
              <a:t>'s</a:t>
            </a:r>
            <a:r>
              <a:rPr lang="en-US" altLang="zh-TW" sz="2000" dirty="0" smtClean="0"/>
              <a:t> </a:t>
            </a:r>
            <a:r>
              <a:rPr lang="en-US" altLang="zh-TW" sz="2000" dirty="0"/>
              <a:t>list is exactly </a:t>
            </a:r>
            <a:r>
              <a:rPr lang="en-US" altLang="zh-TW" sz="2000" dirty="0" smtClean="0"/>
              <a:t>|L</a:t>
            </a:r>
            <a:r>
              <a:rPr lang="en-US" altLang="zh-TW" sz="2000" baseline="-25000" dirty="0" smtClean="0"/>
              <a:t>i</a:t>
            </a:r>
            <a:r>
              <a:rPr lang="en-US" altLang="zh-TW" sz="2000" dirty="0" smtClean="0"/>
              <a:t>| </a:t>
            </a:r>
            <a:r>
              <a:rPr lang="en-US" altLang="zh-TW" sz="2000" dirty="0"/>
              <a:t>since </a:t>
            </a:r>
            <a:r>
              <a:rPr lang="en-US" altLang="zh-TW" sz="2000" dirty="0" smtClean="0"/>
              <a:t>every posting </a:t>
            </a:r>
            <a:r>
              <a:rPr lang="en-US" altLang="zh-TW" sz="2000" dirty="0"/>
              <a:t>in </a:t>
            </a:r>
            <a:r>
              <a:rPr lang="en-US" altLang="zh-TW" sz="2000" dirty="0" smtClean="0"/>
              <a:t>L</a:t>
            </a:r>
            <a:r>
              <a:rPr lang="en-US" altLang="zh-TW" sz="2000" baseline="-25000" dirty="0"/>
              <a:t>i</a:t>
            </a:r>
            <a:r>
              <a:rPr lang="en-US" altLang="zh-TW" sz="2000" dirty="0" smtClean="0"/>
              <a:t> </a:t>
            </a:r>
            <a:r>
              <a:rPr lang="en-US" altLang="zh-TW" sz="2000" dirty="0"/>
              <a:t>grows by one bit</a:t>
            </a:r>
            <a:r>
              <a:rPr lang="en-US" altLang="zh-TW" sz="2000" dirty="0" smtClean="0"/>
              <a:t>.</a:t>
            </a:r>
          </a:p>
          <a:p>
            <a:pPr marL="45720" indent="0">
              <a:buNone/>
            </a:pPr>
            <a:r>
              <a:rPr lang="en-US" altLang="zh-TW" sz="2000" dirty="0" smtClean="0">
                <a:solidFill>
                  <a:schemeClr val="tx1"/>
                </a:solidFill>
                <a:effectLst>
                  <a:outerShdw blurRad="38100" dist="38100" dir="2700000" algn="tl">
                    <a:srgbClr val="000000">
                      <a:alpha val="43137"/>
                    </a:srgbClr>
                  </a:outerShdw>
                </a:effectLst>
              </a:rPr>
              <a:t>EX: </a:t>
            </a:r>
            <a:endParaRPr lang="en-US" altLang="zh-TW" sz="2100" dirty="0" smtClean="0">
              <a:solidFill>
                <a:schemeClr val="tx1"/>
              </a:solidFill>
              <a:effectLst>
                <a:outerShdw blurRad="38100" dist="38100" dir="2700000" algn="tl">
                  <a:srgbClr val="000000">
                    <a:alpha val="43137"/>
                  </a:srgbClr>
                </a:outerShdw>
              </a:effectLst>
            </a:endParaRPr>
          </a:p>
        </p:txBody>
      </p:sp>
      <p:graphicFrame>
        <p:nvGraphicFramePr>
          <p:cNvPr id="8" name="表格 7"/>
          <p:cNvGraphicFramePr>
            <a:graphicFrameLocks noGrp="1"/>
          </p:cNvGraphicFramePr>
          <p:nvPr>
            <p:extLst>
              <p:ext uri="{D42A27DB-BD31-4B8C-83A1-F6EECF244321}">
                <p14:modId xmlns:p14="http://schemas.microsoft.com/office/powerpoint/2010/main" val="3482599836"/>
              </p:ext>
            </p:extLst>
          </p:nvPr>
        </p:nvGraphicFramePr>
        <p:xfrm>
          <a:off x="1763688" y="2564904"/>
          <a:ext cx="5328592" cy="1112520"/>
        </p:xfrm>
        <a:graphic>
          <a:graphicData uri="http://schemas.openxmlformats.org/drawingml/2006/table">
            <a:tbl>
              <a:tblPr firstRow="1" bandRow="1">
                <a:tableStyleId>{5940675A-B579-460E-94D1-54222C63F5DA}</a:tableStyleId>
              </a:tblPr>
              <a:tblGrid>
                <a:gridCol w="1368152"/>
                <a:gridCol w="3960440"/>
              </a:tblGrid>
              <a:tr h="370840">
                <a:tc rowSpan="2">
                  <a:txBody>
                    <a:bodyPr/>
                    <a:lstStyle/>
                    <a:p>
                      <a:pPr algn="ctr"/>
                      <a:r>
                        <a:rPr lang="en-US" altLang="zh-TW" sz="2400" dirty="0" smtClean="0"/>
                        <a:t>term</a:t>
                      </a:r>
                      <a:endParaRPr lang="zh-TW" altLang="en-US" sz="2400" dirty="0"/>
                    </a:p>
                  </a:txBody>
                  <a:tcPr/>
                </a:tc>
                <a:tc>
                  <a:txBody>
                    <a:bodyPr/>
                    <a:lstStyle/>
                    <a:p>
                      <a:r>
                        <a:rPr lang="en-US" altLang="zh-TW" dirty="0" err="1" smtClean="0"/>
                        <a:t>New,York,City</a:t>
                      </a:r>
                      <a:endParaRPr lang="zh-TW" altLang="en-US" dirty="0"/>
                    </a:p>
                  </a:txBody>
                  <a:tcPr/>
                </a:tc>
              </a:tr>
              <a:tr h="370840">
                <a:tc vMerge="1">
                  <a:txBody>
                    <a:bodyPr/>
                    <a:lstStyle/>
                    <a:p>
                      <a:endParaRPr lang="zh-TW" altLang="en-US" dirty="0"/>
                    </a:p>
                  </a:txBody>
                  <a:tcPr/>
                </a:tc>
                <a:tc>
                  <a:txBody>
                    <a:bodyPr/>
                    <a:lstStyle/>
                    <a:p>
                      <a:r>
                        <a:rPr lang="en-US" altLang="zh-TW" dirty="0" smtClean="0"/>
                        <a:t>|</a:t>
                      </a:r>
                      <a:r>
                        <a:rPr lang="en-US" altLang="zh-TW" sz="1800" dirty="0" err="1" smtClean="0"/>
                        <a:t>L</a:t>
                      </a:r>
                      <a:r>
                        <a:rPr lang="en-US" altLang="zh-TW" sz="1800" baseline="-25000" dirty="0" err="1" smtClean="0"/>
                        <a:t>New</a:t>
                      </a:r>
                      <a:r>
                        <a:rPr lang="en-US" altLang="zh-TW" dirty="0" smtClean="0"/>
                        <a:t>|  ≥ |</a:t>
                      </a:r>
                      <a:r>
                        <a:rPr lang="en-US" altLang="zh-TW" sz="1800" dirty="0" err="1" smtClean="0"/>
                        <a:t>L</a:t>
                      </a:r>
                      <a:r>
                        <a:rPr lang="en-US" altLang="zh-TW" sz="1800" baseline="-25000" dirty="0" err="1" smtClean="0"/>
                        <a:t>City</a:t>
                      </a:r>
                      <a:r>
                        <a:rPr lang="en-US" altLang="zh-TW" dirty="0" smtClean="0"/>
                        <a:t>| ≥ |</a:t>
                      </a:r>
                      <a:r>
                        <a:rPr lang="en-US" altLang="zh-TW" sz="1800" dirty="0" err="1" smtClean="0"/>
                        <a:t>L</a:t>
                      </a:r>
                      <a:r>
                        <a:rPr lang="en-US" altLang="zh-TW" sz="1800" baseline="-25000" dirty="0" err="1" smtClean="0"/>
                        <a:t>York</a:t>
                      </a:r>
                      <a:r>
                        <a:rPr lang="en-US" altLang="zh-TW" dirty="0" smtClean="0"/>
                        <a:t>|</a:t>
                      </a:r>
                      <a:endParaRPr lang="zh-TW" altLang="en-US" dirty="0"/>
                    </a:p>
                  </a:txBody>
                  <a:tcPr/>
                </a:tc>
              </a:tr>
              <a:tr h="370840">
                <a:tc>
                  <a:txBody>
                    <a:bodyPr/>
                    <a:lstStyle/>
                    <a:p>
                      <a:r>
                        <a:rPr lang="en-US" altLang="zh-TW" dirty="0" smtClean="0"/>
                        <a:t>queries</a:t>
                      </a:r>
                      <a:endParaRPr lang="zh-TW" altLang="en-US" dirty="0"/>
                    </a:p>
                  </a:txBody>
                  <a:tcPr/>
                </a:tc>
                <a:tc>
                  <a:txBody>
                    <a:bodyPr/>
                    <a:lstStyle/>
                    <a:p>
                      <a:r>
                        <a:rPr lang="en-US" altLang="zh-TW" dirty="0" smtClean="0"/>
                        <a:t>New</a:t>
                      </a:r>
                      <a:r>
                        <a:rPr lang="en-US" altLang="zh-TW" baseline="0" dirty="0" smtClean="0"/>
                        <a:t> York , City York , New York City</a:t>
                      </a:r>
                      <a:endParaRPr lang="zh-TW" altLang="en-US" dirty="0"/>
                    </a:p>
                  </a:txBody>
                  <a:tcPr/>
                </a:tc>
              </a:tr>
            </a:tbl>
          </a:graphicData>
        </a:graphic>
      </p:graphicFrame>
      <p:sp>
        <p:nvSpPr>
          <p:cNvPr id="9" name="文字方塊 8"/>
          <p:cNvSpPr txBox="1"/>
          <p:nvPr/>
        </p:nvSpPr>
        <p:spPr>
          <a:xfrm>
            <a:off x="1253162" y="3789040"/>
            <a:ext cx="6953698" cy="2923877"/>
          </a:xfrm>
          <a:prstGeom prst="rect">
            <a:avLst/>
          </a:prstGeom>
          <a:noFill/>
        </p:spPr>
        <p:txBody>
          <a:bodyPr wrap="none" rtlCol="0">
            <a:spAutoFit/>
          </a:bodyPr>
          <a:lstStyle/>
          <a:p>
            <a:pPr marL="285750" indent="-285750">
              <a:buFont typeface="Arial" pitchFamily="34" charset="0"/>
              <a:buChar char="•"/>
            </a:pPr>
            <a:r>
              <a:rPr lang="en-US" altLang="zh-TW" dirty="0" smtClean="0">
                <a:solidFill>
                  <a:srgbClr val="002060"/>
                </a:solidFill>
              </a:rPr>
              <a:t>Case 1</a:t>
            </a:r>
            <a:r>
              <a:rPr lang="en-US" altLang="zh-TW" dirty="0" smtClean="0"/>
              <a:t>:</a:t>
            </a:r>
            <a:r>
              <a:rPr lang="en-US" altLang="zh-TW" b="1" dirty="0"/>
              <a:t>no </a:t>
            </a:r>
            <a:r>
              <a:rPr lang="en-US" altLang="zh-TW" b="1" dirty="0" smtClean="0"/>
              <a:t>previous bitmaps </a:t>
            </a:r>
            <a:r>
              <a:rPr lang="en-US" altLang="zh-TW" b="1" dirty="0"/>
              <a:t>exist</a:t>
            </a:r>
            <a:endParaRPr lang="en-US" altLang="zh-TW" b="1" dirty="0" smtClean="0"/>
          </a:p>
          <a:p>
            <a:r>
              <a:rPr lang="en-US" altLang="zh-TW" dirty="0" smtClean="0"/>
              <a:t>    If adding </a:t>
            </a:r>
            <a:r>
              <a:rPr lang="en-US" altLang="zh-TW" dirty="0"/>
              <a:t>a bitmap </a:t>
            </a:r>
            <a:r>
              <a:rPr lang="en-US" altLang="zh-TW" dirty="0" smtClean="0"/>
              <a:t>for term </a:t>
            </a:r>
            <a:r>
              <a:rPr lang="en-US" altLang="zh-TW" dirty="0"/>
              <a:t>New to City's posting list</a:t>
            </a:r>
            <a:r>
              <a:rPr lang="en-US" altLang="zh-TW" dirty="0" smtClean="0"/>
              <a:t>.</a:t>
            </a:r>
          </a:p>
          <a:p>
            <a:r>
              <a:rPr lang="en-US" altLang="zh-TW" dirty="0" smtClean="0"/>
              <a:t>    improves </a:t>
            </a:r>
            <a:r>
              <a:rPr lang="en-US" altLang="zh-TW" dirty="0"/>
              <a:t>the evaluation </a:t>
            </a:r>
            <a:r>
              <a:rPr lang="en-US" altLang="zh-TW" dirty="0" smtClean="0"/>
              <a:t>of query </a:t>
            </a:r>
            <a:r>
              <a:rPr lang="en-US" altLang="zh-TW" dirty="0"/>
              <a:t>New York City </a:t>
            </a:r>
            <a:endParaRPr lang="en-US" altLang="zh-TW" dirty="0" smtClean="0"/>
          </a:p>
          <a:p>
            <a:r>
              <a:rPr lang="en-US" altLang="zh-TW" dirty="0" smtClean="0"/>
              <a:t>    | </a:t>
            </a:r>
            <a:r>
              <a:rPr lang="en-US" altLang="zh-TW" dirty="0" err="1"/>
              <a:t>L</a:t>
            </a:r>
            <a:r>
              <a:rPr lang="en-US" altLang="zh-TW" baseline="-25000" dirty="0" err="1"/>
              <a:t>York</a:t>
            </a:r>
            <a:r>
              <a:rPr lang="en-US" altLang="zh-TW" baseline="-25000" dirty="0"/>
              <a:t> </a:t>
            </a:r>
            <a:r>
              <a:rPr lang="en-US" altLang="zh-TW" dirty="0" smtClean="0"/>
              <a:t>|(G(|</a:t>
            </a:r>
            <a:r>
              <a:rPr lang="en-US" altLang="zh-TW" dirty="0"/>
              <a:t> </a:t>
            </a:r>
            <a:r>
              <a:rPr lang="en-US" altLang="zh-TW" dirty="0" err="1" smtClean="0"/>
              <a:t>L</a:t>
            </a:r>
            <a:r>
              <a:rPr lang="en-US" altLang="zh-TW" baseline="-25000" dirty="0" err="1" smtClean="0"/>
              <a:t>New</a:t>
            </a:r>
            <a:r>
              <a:rPr lang="en-US" altLang="zh-TW" dirty="0" smtClean="0"/>
              <a:t>|) </a:t>
            </a:r>
            <a:r>
              <a:rPr lang="en-US" altLang="zh-TW" dirty="0"/>
              <a:t>+ </a:t>
            </a:r>
            <a:r>
              <a:rPr lang="en-US" altLang="zh-TW" dirty="0" smtClean="0"/>
              <a:t>G(|</a:t>
            </a:r>
            <a:r>
              <a:rPr lang="en-US" altLang="zh-TW" dirty="0"/>
              <a:t> </a:t>
            </a:r>
            <a:r>
              <a:rPr lang="en-US" altLang="zh-TW" dirty="0" err="1" smtClean="0"/>
              <a:t>L</a:t>
            </a:r>
            <a:r>
              <a:rPr lang="en-US" altLang="zh-TW" baseline="-25000" dirty="0" err="1" smtClean="0"/>
              <a:t>City</a:t>
            </a:r>
            <a:r>
              <a:rPr lang="en-US" altLang="zh-TW" dirty="0" smtClean="0"/>
              <a:t>|))  </a:t>
            </a:r>
            <a:r>
              <a:rPr lang="zh-TW" altLang="en-US" dirty="0" smtClean="0"/>
              <a:t>→  </a:t>
            </a:r>
            <a:r>
              <a:rPr lang="en-US" altLang="zh-TW" dirty="0" smtClean="0"/>
              <a:t> |</a:t>
            </a:r>
            <a:r>
              <a:rPr lang="en-US" altLang="zh-TW" dirty="0"/>
              <a:t> </a:t>
            </a:r>
            <a:r>
              <a:rPr lang="en-US" altLang="zh-TW" dirty="0" err="1"/>
              <a:t>L</a:t>
            </a:r>
            <a:r>
              <a:rPr lang="en-US" altLang="zh-TW" baseline="-25000" dirty="0" err="1"/>
              <a:t>York</a:t>
            </a:r>
            <a:r>
              <a:rPr lang="en-US" altLang="zh-TW" baseline="-25000" dirty="0"/>
              <a:t> </a:t>
            </a:r>
            <a:r>
              <a:rPr lang="en-US" altLang="zh-TW" dirty="0" smtClean="0"/>
              <a:t>|G(|</a:t>
            </a:r>
            <a:r>
              <a:rPr lang="en-US" altLang="zh-TW" dirty="0"/>
              <a:t> </a:t>
            </a:r>
            <a:r>
              <a:rPr lang="en-US" altLang="zh-TW" dirty="0" err="1" smtClean="0"/>
              <a:t>L</a:t>
            </a:r>
            <a:r>
              <a:rPr lang="en-US" altLang="zh-TW" baseline="-25000" dirty="0" err="1" smtClean="0"/>
              <a:t>City</a:t>
            </a:r>
            <a:r>
              <a:rPr lang="en-US" altLang="zh-TW" baseline="-25000" dirty="0" smtClean="0"/>
              <a:t> </a:t>
            </a:r>
            <a:r>
              <a:rPr lang="en-US" altLang="zh-TW" dirty="0" smtClean="0"/>
              <a:t>|)</a:t>
            </a:r>
          </a:p>
          <a:p>
            <a:pPr marL="285750" indent="-285750">
              <a:buFont typeface="Arial" pitchFamily="34" charset="0"/>
              <a:buChar char="•"/>
            </a:pPr>
            <a:r>
              <a:rPr lang="en-US" altLang="zh-TW" dirty="0" smtClean="0">
                <a:solidFill>
                  <a:srgbClr val="002060"/>
                </a:solidFill>
              </a:rPr>
              <a:t>Case 2</a:t>
            </a:r>
            <a:r>
              <a:rPr lang="en-US" altLang="zh-TW" dirty="0" smtClean="0"/>
              <a:t>:</a:t>
            </a:r>
            <a:r>
              <a:rPr lang="en-US" altLang="zh-TW" b="1" dirty="0"/>
              <a:t>the list York already </a:t>
            </a:r>
            <a:r>
              <a:rPr lang="en-US" altLang="zh-TW" b="1" dirty="0" smtClean="0"/>
              <a:t>has bits </a:t>
            </a:r>
            <a:r>
              <a:rPr lang="en-US" altLang="zh-TW" b="1" dirty="0"/>
              <a:t>for terms New and </a:t>
            </a:r>
            <a:r>
              <a:rPr lang="en-US" altLang="zh-TW" b="1" dirty="0" smtClean="0"/>
              <a:t>City</a:t>
            </a:r>
          </a:p>
          <a:p>
            <a:r>
              <a:rPr lang="en-US" altLang="zh-TW" dirty="0" smtClean="0"/>
              <a:t>    total </a:t>
            </a:r>
            <a:r>
              <a:rPr lang="en-US" altLang="zh-TW" dirty="0"/>
              <a:t>latency would </a:t>
            </a:r>
            <a:r>
              <a:rPr lang="en-US" altLang="zh-TW" dirty="0" smtClean="0"/>
              <a:t>be |</a:t>
            </a:r>
            <a:r>
              <a:rPr lang="en-US" altLang="zh-TW" dirty="0" err="1"/>
              <a:t>L</a:t>
            </a:r>
            <a:r>
              <a:rPr lang="en-US" altLang="zh-TW" baseline="-25000" dirty="0" err="1"/>
              <a:t>York</a:t>
            </a:r>
            <a:r>
              <a:rPr lang="en-US" altLang="zh-TW" dirty="0" smtClean="0"/>
              <a:t>|</a:t>
            </a:r>
          </a:p>
          <a:p>
            <a:r>
              <a:rPr lang="en-US" altLang="zh-TW" i="1" dirty="0" smtClean="0"/>
              <a:t>Define : B</a:t>
            </a:r>
            <a:r>
              <a:rPr lang="zh-TW" altLang="en-US" i="1" dirty="0" smtClean="0"/>
              <a:t>←</a:t>
            </a:r>
            <a:r>
              <a:rPr lang="en-US" altLang="zh-TW" i="1" dirty="0" smtClean="0"/>
              <a:t>association matrix</a:t>
            </a:r>
          </a:p>
          <a:p>
            <a:r>
              <a:rPr lang="en-US" altLang="zh-TW" b="1" dirty="0" smtClean="0"/>
              <a:t>Ex: </a:t>
            </a:r>
            <a:r>
              <a:rPr lang="en-US" altLang="zh-TW" sz="2000" dirty="0" err="1" smtClean="0"/>
              <a:t>b</a:t>
            </a:r>
            <a:r>
              <a:rPr lang="en-US" altLang="zh-TW" sz="2000" baseline="-25000" dirty="0" err="1" smtClean="0"/>
              <a:t>ij</a:t>
            </a:r>
            <a:r>
              <a:rPr lang="en-US" altLang="zh-TW" sz="2000" baseline="-25000" dirty="0" smtClean="0"/>
              <a:t> </a:t>
            </a:r>
            <a:r>
              <a:rPr lang="en-US" altLang="zh-TW" sz="2000" dirty="0" smtClean="0"/>
              <a:t>=1 if</a:t>
            </a:r>
            <a:r>
              <a:rPr lang="en-US" altLang="zh-TW" sz="2000" dirty="0"/>
              <a:t> there is a bit for term </a:t>
            </a:r>
            <a:r>
              <a:rPr lang="en-US" altLang="zh-TW" sz="2000" dirty="0" err="1" smtClean="0"/>
              <a:t>t</a:t>
            </a:r>
            <a:r>
              <a:rPr lang="en-US" altLang="zh-TW" sz="2000" baseline="-25000" dirty="0" err="1" smtClean="0"/>
              <a:t>j</a:t>
            </a:r>
            <a:r>
              <a:rPr lang="en-US" altLang="zh-TW" sz="2000" dirty="0" smtClean="0"/>
              <a:t> </a:t>
            </a:r>
            <a:r>
              <a:rPr lang="en-US" altLang="zh-TW" sz="2000" dirty="0"/>
              <a:t>in list </a:t>
            </a:r>
            <a:r>
              <a:rPr lang="en-US" altLang="zh-TW" sz="2000" dirty="0" smtClean="0"/>
              <a:t>L</a:t>
            </a:r>
            <a:r>
              <a:rPr lang="en-US" altLang="zh-TW" sz="2000" baseline="-25000" dirty="0" smtClean="0"/>
              <a:t>i</a:t>
            </a:r>
            <a:r>
              <a:rPr lang="en-US" altLang="zh-TW" sz="2000" dirty="0" smtClean="0"/>
              <a:t> 's </a:t>
            </a:r>
            <a:r>
              <a:rPr lang="en-US" altLang="zh-TW" sz="2000" dirty="0"/>
              <a:t>bitmap</a:t>
            </a:r>
            <a:r>
              <a:rPr lang="en-US" altLang="zh-TW" sz="2000" dirty="0" smtClean="0"/>
              <a:t>.</a:t>
            </a:r>
          </a:p>
          <a:p>
            <a:r>
              <a:rPr lang="en-US" altLang="zh-TW" sz="2000" dirty="0" smtClean="0"/>
              <a:t>      </a:t>
            </a:r>
            <a:r>
              <a:rPr lang="en-US" altLang="zh-TW" sz="2000" dirty="0" err="1" smtClean="0"/>
              <a:t>b</a:t>
            </a:r>
            <a:r>
              <a:rPr lang="en-US" altLang="zh-TW" sz="2000" baseline="-25000" dirty="0" err="1" smtClean="0"/>
              <a:t>City</a:t>
            </a:r>
            <a:r>
              <a:rPr lang="en-US" altLang="zh-TW" sz="2000" baseline="-25000" dirty="0" smtClean="0"/>
              <a:t> New</a:t>
            </a:r>
            <a:r>
              <a:rPr lang="en-US" altLang="zh-TW" sz="2000" dirty="0" smtClean="0"/>
              <a:t>= </a:t>
            </a:r>
            <a:r>
              <a:rPr lang="en-US" altLang="zh-TW" sz="2000" dirty="0"/>
              <a:t>1 in the example above.</a:t>
            </a:r>
            <a:endParaRPr lang="en-US" altLang="zh-TW" sz="2000" b="1" dirty="0" smtClean="0"/>
          </a:p>
          <a:p>
            <a:endParaRPr lang="zh-TW" altLang="en-US" dirty="0"/>
          </a:p>
        </p:txBody>
      </p:sp>
      <p:sp>
        <p:nvSpPr>
          <p:cNvPr id="20" name="圓角化單一角落矩形 19"/>
          <p:cNvSpPr/>
          <p:nvPr/>
        </p:nvSpPr>
        <p:spPr>
          <a:xfrm>
            <a:off x="1547664" y="4671540"/>
            <a:ext cx="3024336" cy="266324"/>
          </a:xfrm>
          <a:prstGeom prst="round1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化單一角落矩形 20"/>
          <p:cNvSpPr/>
          <p:nvPr/>
        </p:nvSpPr>
        <p:spPr>
          <a:xfrm>
            <a:off x="4945813" y="4662901"/>
            <a:ext cx="1728193" cy="274963"/>
          </a:xfrm>
          <a:prstGeom prst="round1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854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15</a:t>
            </a:fld>
            <a:endParaRPr lang="zh-TW" altLang="en-US" sz="2000" dirty="0">
              <a:solidFill>
                <a:schemeClr val="tx1"/>
              </a:solidFill>
            </a:endParaRPr>
          </a:p>
        </p:txBody>
      </p:sp>
      <p:sp>
        <p:nvSpPr>
          <p:cNvPr id="4" name="內容版面配置區 2"/>
          <p:cNvSpPr>
            <a:spLocks noGrp="1"/>
          </p:cNvSpPr>
          <p:nvPr>
            <p:ph idx="4294967295"/>
          </p:nvPr>
        </p:nvSpPr>
        <p:spPr>
          <a:xfrm>
            <a:off x="697866" y="332656"/>
            <a:ext cx="7618550" cy="5885582"/>
          </a:xfrm>
          <a:prstGeom prst="rect">
            <a:avLst/>
          </a:prstGeom>
        </p:spPr>
        <p:txBody>
          <a:bodyPr>
            <a:normAutofit/>
          </a:bodyPr>
          <a:lstStyle/>
          <a:p>
            <a:pPr marL="45720" indent="0">
              <a:buNone/>
            </a:pPr>
            <a:r>
              <a:rPr lang="en-US" altLang="zh-TW" sz="2000" dirty="0"/>
              <a:t>Given a set </a:t>
            </a:r>
            <a:r>
              <a:rPr lang="en-US" altLang="zh-TW" sz="2000" dirty="0" smtClean="0"/>
              <a:t>of bitmaps </a:t>
            </a:r>
            <a:r>
              <a:rPr lang="en-US" altLang="zh-TW" sz="2000" dirty="0"/>
              <a:t>B and a query </a:t>
            </a:r>
            <a:r>
              <a:rPr lang="en-US" altLang="zh-TW" sz="2000" dirty="0" smtClean="0"/>
              <a:t>q                                              F(</a:t>
            </a:r>
            <a:r>
              <a:rPr lang="en-US" altLang="zh-TW" sz="2000" dirty="0" err="1" smtClean="0"/>
              <a:t>B,q</a:t>
            </a:r>
            <a:r>
              <a:rPr lang="en-US" altLang="zh-TW" sz="2000" dirty="0"/>
              <a:t>) :</a:t>
            </a:r>
            <a:r>
              <a:rPr lang="en-US" altLang="zh-TW" sz="2000" dirty="0" smtClean="0"/>
              <a:t>the </a:t>
            </a:r>
            <a:r>
              <a:rPr lang="en-US" altLang="zh-TW" sz="2000" dirty="0"/>
              <a:t>latency of </a:t>
            </a:r>
            <a:r>
              <a:rPr lang="en-US" altLang="zh-TW" sz="2000" dirty="0" smtClean="0"/>
              <a:t>evaluating q </a:t>
            </a:r>
            <a:r>
              <a:rPr lang="en-US" altLang="zh-TW" sz="2000" dirty="0"/>
              <a:t>with the bitmaps indicated by B</a:t>
            </a:r>
            <a:r>
              <a:rPr lang="en-US" altLang="zh-TW" sz="2000" dirty="0" smtClean="0"/>
              <a:t>.</a:t>
            </a:r>
            <a:r>
              <a:rPr lang="en-US" altLang="zh-TW" sz="2000" dirty="0"/>
              <a:t> </a:t>
            </a:r>
            <a:r>
              <a:rPr lang="en-US" altLang="zh-TW" sz="2000" dirty="0" smtClean="0"/>
              <a:t> S: the </a:t>
            </a:r>
            <a:r>
              <a:rPr lang="en-US" altLang="zh-TW" sz="2000" dirty="0"/>
              <a:t>total </a:t>
            </a:r>
            <a:r>
              <a:rPr lang="en-US" altLang="zh-TW" sz="2000" dirty="0" smtClean="0"/>
              <a:t>space available </a:t>
            </a:r>
            <a:r>
              <a:rPr lang="en-US" altLang="zh-TW" sz="2000" dirty="0"/>
              <a:t>for storing extra </a:t>
            </a:r>
            <a:r>
              <a:rPr lang="en-US" altLang="zh-TW" sz="2000" dirty="0" smtClean="0"/>
              <a:t>information               Q </a:t>
            </a:r>
            <a:r>
              <a:rPr lang="en-US" altLang="zh-TW" sz="2000" dirty="0"/>
              <a:t>= </a:t>
            </a:r>
            <a:r>
              <a:rPr lang="en-US" altLang="zh-TW" sz="2000" dirty="0" smtClean="0"/>
              <a:t>{q</a:t>
            </a:r>
            <a:r>
              <a:rPr lang="en-US" altLang="zh-TW" sz="2000" baseline="-25000" dirty="0" smtClean="0"/>
              <a:t>1</a:t>
            </a:r>
            <a:r>
              <a:rPr lang="en-US" altLang="zh-TW" sz="2000" dirty="0" smtClean="0"/>
              <a:t>,</a:t>
            </a:r>
            <a:r>
              <a:rPr lang="en-US" altLang="zh-TW" sz="2000" dirty="0"/>
              <a:t> </a:t>
            </a:r>
            <a:r>
              <a:rPr lang="en-US" altLang="zh-TW" sz="2000" dirty="0" smtClean="0"/>
              <a:t>q</a:t>
            </a:r>
            <a:r>
              <a:rPr lang="en-US" altLang="zh-TW" sz="2000" baseline="-25000" dirty="0" smtClean="0"/>
              <a:t>2,</a:t>
            </a:r>
            <a:r>
              <a:rPr lang="en-US" altLang="zh-TW" sz="2000" dirty="0" smtClean="0"/>
              <a:t> …….} the </a:t>
            </a:r>
            <a:r>
              <a:rPr lang="en-US" altLang="zh-TW" sz="2000" dirty="0"/>
              <a:t>query workload.</a:t>
            </a:r>
            <a:endParaRPr lang="en-US" altLang="zh-TW" sz="2100" dirty="0" smtClean="0">
              <a:solidFill>
                <a:srgbClr val="7030A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82" y="1861130"/>
            <a:ext cx="2700910" cy="594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132" y="1707228"/>
            <a:ext cx="3000414" cy="902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840882" y="2957385"/>
            <a:ext cx="7473237" cy="923330"/>
          </a:xfrm>
          <a:prstGeom prst="rect">
            <a:avLst/>
          </a:prstGeom>
        </p:spPr>
        <p:txBody>
          <a:bodyPr wrap="square">
            <a:spAutoFit/>
          </a:bodyPr>
          <a:lstStyle/>
          <a:p>
            <a:r>
              <a:rPr lang="en-US" altLang="zh-TW" dirty="0" smtClean="0"/>
              <a:t>1.Consider the benefit </a:t>
            </a:r>
            <a:r>
              <a:rPr lang="en-US" altLang="zh-TW" dirty="0"/>
              <a:t>of an extra </a:t>
            </a:r>
            <a:r>
              <a:rPr lang="en-US" altLang="zh-TW" dirty="0" err="1" smtClean="0"/>
              <a:t>bitmap,b</a:t>
            </a:r>
            <a:r>
              <a:rPr lang="en-US" altLang="zh-TW" baseline="-25000" dirty="0" err="1" smtClean="0"/>
              <a:t>ij</a:t>
            </a:r>
            <a:r>
              <a:rPr lang="en-US" altLang="zh-TW" dirty="0" smtClean="0"/>
              <a:t>, when a </a:t>
            </a:r>
            <a:r>
              <a:rPr lang="en-US" altLang="zh-TW" dirty="0"/>
              <a:t>previous set B has </a:t>
            </a:r>
            <a:r>
              <a:rPr lang="en-US" altLang="zh-TW" dirty="0" smtClean="0"/>
              <a:t> </a:t>
            </a:r>
          </a:p>
          <a:p>
            <a:r>
              <a:rPr lang="en-US" altLang="zh-TW" dirty="0"/>
              <a:t> </a:t>
            </a:r>
            <a:r>
              <a:rPr lang="en-US" altLang="zh-TW" dirty="0" smtClean="0"/>
              <a:t>  already </a:t>
            </a:r>
            <a:r>
              <a:rPr lang="en-US" altLang="zh-TW" dirty="0"/>
              <a:t>been selected. This is </a:t>
            </a:r>
            <a:r>
              <a:rPr lang="en-US" altLang="zh-TW" dirty="0" smtClean="0"/>
              <a:t>exactly </a:t>
            </a:r>
            <a:r>
              <a:rPr lang="en-US" altLang="zh-TW" dirty="0"/>
              <a:t>F(B ∪{</a:t>
            </a:r>
            <a:r>
              <a:rPr lang="en-US" altLang="zh-TW" dirty="0" err="1" smtClean="0"/>
              <a:t>b</a:t>
            </a:r>
            <a:r>
              <a:rPr lang="en-US" altLang="zh-TW" baseline="-25000" dirty="0" err="1" smtClean="0"/>
              <a:t>ij</a:t>
            </a:r>
            <a:r>
              <a:rPr lang="en-US" altLang="zh-TW" dirty="0" smtClean="0"/>
              <a:t>},q) - F(</a:t>
            </a:r>
            <a:r>
              <a:rPr lang="en-US" altLang="zh-TW" dirty="0" err="1" smtClean="0"/>
              <a:t>B,q</a:t>
            </a:r>
            <a:r>
              <a:rPr lang="en-US" altLang="zh-TW" dirty="0" smtClean="0"/>
              <a:t>).                             </a:t>
            </a:r>
          </a:p>
          <a:p>
            <a:r>
              <a:rPr lang="en-US" altLang="zh-TW" dirty="0" smtClean="0"/>
              <a:t>2.    ⊇ </a:t>
            </a:r>
            <a:r>
              <a:rPr lang="en-US" altLang="zh-TW" dirty="0"/>
              <a:t>B has already been </a:t>
            </a:r>
            <a:r>
              <a:rPr lang="en-US" altLang="zh-TW" dirty="0" smtClean="0"/>
              <a:t>selected,(   ∪{</a:t>
            </a:r>
            <a:r>
              <a:rPr lang="en-US" altLang="zh-TW" dirty="0" err="1"/>
              <a:t>b</a:t>
            </a:r>
            <a:r>
              <a:rPr lang="en-US" altLang="zh-TW" baseline="-25000" dirty="0" err="1"/>
              <a:t>ij</a:t>
            </a:r>
            <a:r>
              <a:rPr lang="en-US" altLang="zh-TW" dirty="0" smtClean="0"/>
              <a:t>},q</a:t>
            </a:r>
            <a:r>
              <a:rPr lang="en-US" altLang="zh-TW" dirty="0"/>
              <a:t>) </a:t>
            </a:r>
            <a:r>
              <a:rPr lang="en-US" altLang="zh-TW" dirty="0" smtClean="0"/>
              <a:t>-</a:t>
            </a:r>
            <a:r>
              <a:rPr lang="zh-TW" altLang="en-US" dirty="0" smtClean="0"/>
              <a:t> </a:t>
            </a:r>
            <a:r>
              <a:rPr lang="en-US" altLang="zh-TW" dirty="0"/>
              <a:t>F</a:t>
            </a:r>
            <a:r>
              <a:rPr lang="en-US" altLang="zh-TW" dirty="0" smtClean="0"/>
              <a:t>(   , </a:t>
            </a:r>
            <a:r>
              <a:rPr lang="en-US" altLang="zh-TW" dirty="0"/>
              <a:t>q).</a:t>
            </a:r>
            <a:endParaRPr lang="zh-TW" alt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419" y="3547652"/>
            <a:ext cx="167496" cy="22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701" y="3600116"/>
            <a:ext cx="167496" cy="22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837" y="3600116"/>
            <a:ext cx="167496" cy="22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75" y="4005064"/>
            <a:ext cx="7019925" cy="108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814" y="5573709"/>
            <a:ext cx="4039686" cy="708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5076056" y="5748775"/>
            <a:ext cx="3456384" cy="646331"/>
          </a:xfrm>
          <a:prstGeom prst="rect">
            <a:avLst/>
          </a:prstGeom>
        </p:spPr>
        <p:txBody>
          <a:bodyPr wrap="square">
            <a:spAutoFit/>
          </a:bodyPr>
          <a:lstStyle/>
          <a:p>
            <a:r>
              <a:rPr lang="en-US" altLang="zh-TW" dirty="0"/>
              <a:t>computes the ratio of the </a:t>
            </a:r>
            <a:r>
              <a:rPr lang="en-US" altLang="zh-TW" dirty="0" smtClean="0"/>
              <a:t>benefit </a:t>
            </a:r>
          </a:p>
          <a:p>
            <a:r>
              <a:rPr lang="en-US" altLang="zh-TW" dirty="0" smtClean="0"/>
              <a:t>to the increase in index size</a:t>
            </a:r>
            <a:endParaRPr lang="zh-TW" altLang="en-US" dirty="0"/>
          </a:p>
        </p:txBody>
      </p:sp>
      <p:sp>
        <p:nvSpPr>
          <p:cNvPr id="7" name="橢圓 6"/>
          <p:cNvSpPr/>
          <p:nvPr/>
        </p:nvSpPr>
        <p:spPr>
          <a:xfrm>
            <a:off x="5076056" y="5551327"/>
            <a:ext cx="3600400" cy="104122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p:nvPr/>
        </p:nvCxnSpPr>
        <p:spPr>
          <a:xfrm flipH="1">
            <a:off x="4888500" y="5764982"/>
            <a:ext cx="475589"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827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16</a:t>
            </a:fld>
            <a:endParaRPr lang="zh-TW" altLang="en-US" sz="2000" dirty="0">
              <a:solidFill>
                <a:schemeClr val="tx1"/>
              </a:solidFill>
            </a:endParaRPr>
          </a:p>
        </p:txBody>
      </p:sp>
      <mc:AlternateContent xmlns:mc="http://schemas.openxmlformats.org/markup-compatibility/2006" xmlns:a14="http://schemas.microsoft.com/office/drawing/2010/main">
        <mc:Choice Requires="a14">
          <p:sp>
            <p:nvSpPr>
              <p:cNvPr id="6" name="矩形 5"/>
              <p:cNvSpPr/>
              <p:nvPr/>
            </p:nvSpPr>
            <p:spPr>
              <a:xfrm>
                <a:off x="899592" y="620688"/>
                <a:ext cx="279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a:latin typeface="Cambria Math"/>
                            </a:rPr>
                          </m:ctrlPr>
                        </m:mPr>
                        <m:mr>
                          <m:e>
                            <m:r>
                              <m:rPr>
                                <m:brk m:alnAt="7"/>
                              </m:rPr>
                              <a:rPr lang="en-US" altLang="zh-TW" i="1">
                                <a:latin typeface="Cambria Math"/>
                              </a:rPr>
                              <m:t>𝐻</m:t>
                            </m:r>
                            <m:r>
                              <a:rPr lang="en-US" altLang="zh-TW" i="1">
                                <a:latin typeface="Cambria Math"/>
                              </a:rPr>
                              <m:t>𝑎𝑙𝑙</m:t>
                            </m:r>
                          </m:e>
                          <m:e>
                            <m:r>
                              <a:rPr lang="en-US" altLang="zh-TW" i="1">
                                <a:latin typeface="Cambria Math"/>
                              </a:rPr>
                              <m:t>𝑌𝑜𝑟𝑘</m:t>
                            </m:r>
                          </m:e>
                          <m:e>
                            <m:r>
                              <a:rPr lang="en-US" altLang="zh-TW" i="1">
                                <a:latin typeface="Cambria Math"/>
                              </a:rPr>
                              <m:t>𝑁𝑒𝑤</m:t>
                            </m:r>
                          </m:e>
                          <m:e>
                            <m:r>
                              <a:rPr lang="en-US" altLang="zh-TW" i="1">
                                <a:latin typeface="Cambria Math"/>
                              </a:rPr>
                              <m:t>𝐶𝑖𝑡𝑦</m:t>
                            </m:r>
                          </m:e>
                        </m:mr>
                      </m:m>
                    </m:oMath>
                  </m:oMathPara>
                </a14:m>
                <a:endParaRPr lang="zh-TW" altLang="en-US" dirty="0"/>
              </a:p>
            </p:txBody>
          </p:sp>
        </mc:Choice>
        <mc:Fallback xmlns="">
          <p:sp>
            <p:nvSpPr>
              <p:cNvPr id="6" name="矩形 5"/>
              <p:cNvSpPr>
                <a:spLocks noRot="1" noChangeAspect="1" noMove="1" noResize="1" noEditPoints="1" noAdjustHandles="1" noChangeArrowheads="1" noChangeShapeType="1" noTextEdit="1"/>
              </p:cNvSpPr>
              <p:nvPr/>
            </p:nvSpPr>
            <p:spPr>
              <a:xfrm>
                <a:off x="899592" y="620688"/>
                <a:ext cx="2790251" cy="369332"/>
              </a:xfrm>
              <a:prstGeom prst="rect">
                <a:avLst/>
              </a:prstGeom>
              <a:blipFill rotWithShape="1">
                <a:blip r:embed="rId2"/>
                <a:stretch>
                  <a:fillRect b="-11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132728" y="958217"/>
                <a:ext cx="3397404" cy="12684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𝐵</m:t>
                      </m:r>
                      <m:r>
                        <a:rPr lang="en-US" altLang="zh-TW" b="0" i="1" smtClean="0">
                          <a:latin typeface="Cambria Math"/>
                        </a:rPr>
                        <m:t>=</m:t>
                      </m:r>
                      <m:m>
                        <m:mPr>
                          <m:mcs>
                            <m:mc>
                              <m:mcPr>
                                <m:count m:val="1"/>
                                <m:mcJc m:val="center"/>
                              </m:mcPr>
                            </m:mc>
                          </m:mcs>
                          <m:ctrlPr>
                            <a:rPr lang="en-US" altLang="zh-TW" i="1" smtClean="0">
                              <a:latin typeface="Cambria Math"/>
                            </a:rPr>
                          </m:ctrlPr>
                        </m:mPr>
                        <m:mr>
                          <m:e>
                            <m:r>
                              <m:rPr>
                                <m:brk m:alnAt="7"/>
                              </m:rPr>
                              <a:rPr lang="en-US" altLang="zh-TW" b="0" i="1" smtClean="0">
                                <a:latin typeface="Cambria Math"/>
                              </a:rPr>
                              <m:t>𝐿</m:t>
                            </m:r>
                            <m:r>
                              <a:rPr lang="en-US" altLang="zh-TW" b="0" i="1" smtClean="0">
                                <a:latin typeface="Cambria Math"/>
                              </a:rPr>
                              <m:t>1</m:t>
                            </m:r>
                          </m:e>
                        </m:mr>
                        <m:mr>
                          <m:e>
                            <m:r>
                              <a:rPr lang="en-US" altLang="zh-TW" b="0" i="1" smtClean="0">
                                <a:latin typeface="Cambria Math"/>
                              </a:rPr>
                              <m:t>𝐿</m:t>
                            </m:r>
                            <m:r>
                              <a:rPr lang="en-US" altLang="zh-TW" b="0" i="1" smtClean="0">
                                <a:latin typeface="Cambria Math"/>
                              </a:rPr>
                              <m:t>2</m:t>
                            </m:r>
                          </m:e>
                        </m:mr>
                        <m:mr>
                          <m:e>
                            <m:r>
                              <a:rPr lang="en-US" altLang="zh-TW" b="0" i="1" smtClean="0">
                                <a:latin typeface="Cambria Math"/>
                              </a:rPr>
                              <m:t>𝐿</m:t>
                            </m:r>
                            <m:r>
                              <a:rPr lang="en-US" altLang="zh-TW" b="0" i="1" smtClean="0">
                                <a:latin typeface="Cambria Math"/>
                              </a:rPr>
                              <m:t>3</m:t>
                            </m:r>
                          </m:e>
                        </m:mr>
                        <m:mr>
                          <m:e>
                            <m:r>
                              <a:rPr lang="en-US" altLang="zh-TW" b="0" i="1" smtClean="0">
                                <a:latin typeface="Cambria Math"/>
                              </a:rPr>
                              <m:t>𝐿</m:t>
                            </m:r>
                            <m:r>
                              <a:rPr lang="en-US" altLang="zh-TW" b="0" i="1" smtClean="0">
                                <a:latin typeface="Cambria Math"/>
                              </a:rPr>
                              <m:t>4</m:t>
                            </m:r>
                          </m:e>
                        </m:mr>
                      </m:m>
                      <m:d>
                        <m:dPr>
                          <m:begChr m:val="["/>
                          <m:endChr m:val="]"/>
                          <m:ctrlPr>
                            <a:rPr lang="en-US" altLang="zh-TW" i="1">
                              <a:latin typeface="Cambria Math"/>
                            </a:rPr>
                          </m:ctrlPr>
                        </m:dPr>
                        <m:e>
                          <m:m>
                            <m:mPr>
                              <m:mcs>
                                <m:mc>
                                  <m:mcPr>
                                    <m:count m:val="4"/>
                                    <m:mcJc m:val="center"/>
                                  </m:mcPr>
                                </m:mc>
                              </m:mcs>
                              <m:ctrlPr>
                                <a:rPr lang="en-US" altLang="zh-TW" i="1">
                                  <a:latin typeface="Cambria Math"/>
                                </a:rPr>
                              </m:ctrlPr>
                            </m:mPr>
                            <m:mr>
                              <m:e>
                                <m:r>
                                  <m:rPr>
                                    <m:nor/>
                                  </m:rPr>
                                  <a:rPr lang="zh-TW" altLang="en-US"/>
                                  <m:t>╳</m:t>
                                </m:r>
                              </m:e>
                              <m:e>
                                <m:r>
                                  <a:rPr lang="en-US" altLang="zh-TW" i="1">
                                    <a:latin typeface="Cambria Math"/>
                                  </a:rPr>
                                  <m:t>     </m:t>
                                </m:r>
                                <m:r>
                                  <a:rPr lang="en-US" altLang="zh-TW" i="1" smtClean="0">
                                    <a:solidFill>
                                      <a:srgbClr val="FF0000"/>
                                    </a:solidFill>
                                    <a:latin typeface="Cambria Math"/>
                                  </a:rPr>
                                  <m:t> </m:t>
                                </m:r>
                                <m:r>
                                  <a:rPr lang="en-US" altLang="zh-TW" b="0" i="1" smtClean="0">
                                    <a:solidFill>
                                      <a:schemeClr val="tx1"/>
                                    </a:solidFill>
                                    <a:latin typeface="Cambria Math"/>
                                  </a:rPr>
                                  <m:t>0</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b="0" i="1" smtClean="0">
                                    <a:latin typeface="Cambria Math"/>
                                  </a:rPr>
                                  <m:t>0</m:t>
                                </m:r>
                              </m:e>
                              <m:e>
                                <m:r>
                                  <m:rPr>
                                    <m:nor/>
                                  </m:rPr>
                                  <a:rPr lang="en-US" altLang="zh-TW">
                                    <a:solidFill>
                                      <a:srgbClr val="FF0000"/>
                                    </a:solidFill>
                                    <a:latin typeface="Cambria Math"/>
                                  </a:rPr>
                                  <m:t>    </m:t>
                                </m:r>
                                <m:r>
                                  <m:rPr>
                                    <m:nor/>
                                  </m:rPr>
                                  <a:rPr lang="zh-TW" altLang="en-US"/>
                                  <m:t>╳</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i="1">
                                    <a:latin typeface="Cambria Math"/>
                                  </a:rPr>
                                  <m:t>0</m:t>
                                </m:r>
                              </m:e>
                              <m:e>
                                <m:r>
                                  <a:rPr lang="en-US" altLang="zh-TW" i="1">
                                    <a:latin typeface="Cambria Math"/>
                                  </a:rPr>
                                  <m:t>      0</m:t>
                                </m:r>
                              </m:e>
                              <m:e>
                                <m:r>
                                  <m:rPr>
                                    <m:nor/>
                                  </m:rPr>
                                  <a:rPr lang="en-US" altLang="zh-TW">
                                    <a:latin typeface="Cambria Math"/>
                                  </a:rPr>
                                  <m:t>    </m:t>
                                </m:r>
                                <m:r>
                                  <m:rPr>
                                    <m:nor/>
                                  </m:rPr>
                                  <a:rPr lang="zh-TW" altLang="en-US"/>
                                  <m:t>╳</m:t>
                                </m:r>
                              </m:e>
                              <m:e>
                                <m:r>
                                  <a:rPr lang="en-US" altLang="zh-TW" i="1">
                                    <a:latin typeface="Cambria Math"/>
                                  </a:rPr>
                                  <m:t>     0</m:t>
                                </m:r>
                              </m:e>
                            </m:mr>
                            <m:mr>
                              <m:e>
                                <m:r>
                                  <a:rPr lang="en-US" altLang="zh-TW" i="1">
                                    <a:latin typeface="Cambria Math"/>
                                  </a:rPr>
                                  <m:t>0</m:t>
                                </m:r>
                              </m:e>
                              <m:e>
                                <m:r>
                                  <a:rPr lang="en-US" altLang="zh-TW" i="1">
                                    <a:latin typeface="Cambria Math"/>
                                  </a:rPr>
                                  <m:t>      0</m:t>
                                </m:r>
                              </m:e>
                              <m:e>
                                <m:r>
                                  <a:rPr lang="en-US" altLang="zh-TW" i="1">
                                    <a:latin typeface="Cambria Math"/>
                                  </a:rPr>
                                  <m:t>      0</m:t>
                                </m:r>
                              </m:e>
                              <m:e>
                                <m:r>
                                  <m:rPr>
                                    <m:nor/>
                                  </m:rPr>
                                  <a:rPr lang="en-US" altLang="zh-TW">
                                    <a:latin typeface="Cambria Math"/>
                                  </a:rPr>
                                  <m:t>   </m:t>
                                </m:r>
                                <m:r>
                                  <m:rPr>
                                    <m:nor/>
                                  </m:rPr>
                                  <a:rPr lang="zh-TW" altLang="en-US"/>
                                  <m:t>╳</m:t>
                                </m:r>
                              </m:e>
                            </m:mr>
                          </m:m>
                        </m:e>
                      </m:d>
                    </m:oMath>
                  </m:oMathPara>
                </a14:m>
                <a:endParaRPr lang="zh-TW" altLang="en-US"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132728" y="958217"/>
                <a:ext cx="3397404" cy="1268489"/>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6084168" y="640875"/>
                <a:ext cx="279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a:latin typeface="Cambria Math"/>
                            </a:rPr>
                          </m:ctrlPr>
                        </m:mPr>
                        <m:mr>
                          <m:e>
                            <m:r>
                              <m:rPr>
                                <m:brk m:alnAt="7"/>
                              </m:rPr>
                              <a:rPr lang="en-US" altLang="zh-TW" i="1">
                                <a:latin typeface="Cambria Math"/>
                              </a:rPr>
                              <m:t>𝐻</m:t>
                            </m:r>
                            <m:r>
                              <a:rPr lang="en-US" altLang="zh-TW" i="1">
                                <a:latin typeface="Cambria Math"/>
                              </a:rPr>
                              <m:t>𝑎𝑙𝑙</m:t>
                            </m:r>
                          </m:e>
                          <m:e>
                            <m:r>
                              <a:rPr lang="en-US" altLang="zh-TW" i="1">
                                <a:latin typeface="Cambria Math"/>
                              </a:rPr>
                              <m:t>𝑌𝑜𝑟𝑘</m:t>
                            </m:r>
                          </m:e>
                          <m:e>
                            <m:r>
                              <a:rPr lang="en-US" altLang="zh-TW" i="1">
                                <a:latin typeface="Cambria Math"/>
                              </a:rPr>
                              <m:t>𝑁𝑒𝑤</m:t>
                            </m:r>
                          </m:e>
                          <m:e>
                            <m:r>
                              <a:rPr lang="en-US" altLang="zh-TW" i="1">
                                <a:latin typeface="Cambria Math"/>
                              </a:rPr>
                              <m:t>𝐶𝑖𝑡𝑦</m:t>
                            </m:r>
                          </m:e>
                        </m:mr>
                      </m:m>
                    </m:oMath>
                  </m:oMathPara>
                </a14:m>
                <a:endParaRPr lang="zh-TW" altLang="en-US" dirty="0"/>
              </a:p>
            </p:txBody>
          </p:sp>
        </mc:Choice>
        <mc:Fallback xmlns="">
          <p:sp>
            <p:nvSpPr>
              <p:cNvPr id="8" name="矩形 7"/>
              <p:cNvSpPr>
                <a:spLocks noRot="1" noChangeAspect="1" noMove="1" noResize="1" noEditPoints="1" noAdjustHandles="1" noChangeArrowheads="1" noChangeShapeType="1" noTextEdit="1"/>
              </p:cNvSpPr>
              <p:nvPr/>
            </p:nvSpPr>
            <p:spPr>
              <a:xfrm>
                <a:off x="6084168" y="640875"/>
                <a:ext cx="2790251" cy="369332"/>
              </a:xfrm>
              <a:prstGeom prst="rect">
                <a:avLst/>
              </a:prstGeom>
              <a:blipFill rotWithShape="1">
                <a:blip r:embed="rId4"/>
                <a:stretch>
                  <a:fillRect b="-983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3898567" y="958216"/>
                <a:ext cx="5194880" cy="1268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𝐵</m:t>
                      </m:r>
                      <m:r>
                        <m:rPr>
                          <m:nor/>
                        </m:rPr>
                        <a:rPr lang="en-US" altLang="zh-TW" dirty="0"/>
                        <m:t>∪{</m:t>
                      </m:r>
                      <m:r>
                        <m:rPr>
                          <m:nor/>
                        </m:rPr>
                        <a:rPr lang="en-US" altLang="zh-TW" dirty="0"/>
                        <m:t>bL</m:t>
                      </m:r>
                      <m:r>
                        <m:rPr>
                          <m:nor/>
                        </m:rPr>
                        <a:rPr lang="en-US" altLang="zh-TW" b="0" i="0" baseline="-25000" dirty="0" smtClean="0"/>
                        <m:t>3 </m:t>
                      </m:r>
                      <m:r>
                        <m:rPr>
                          <m:nor/>
                        </m:rPr>
                        <a:rPr lang="en-US" altLang="zh-TW" b="0" i="0" baseline="-25000" dirty="0" smtClean="0"/>
                        <m:t>York</m:t>
                      </m:r>
                      <m:r>
                        <m:rPr>
                          <m:nor/>
                        </m:rPr>
                        <a:rPr lang="en-US" altLang="zh-TW" dirty="0"/>
                        <m:t>}</m:t>
                      </m:r>
                      <m:r>
                        <a:rPr lang="en-US" altLang="zh-TW" b="0" i="1" smtClean="0">
                          <a:latin typeface="Cambria Math"/>
                        </a:rPr>
                        <m:t>=</m:t>
                      </m:r>
                      <m:m>
                        <m:mPr>
                          <m:mcs>
                            <m:mc>
                              <m:mcPr>
                                <m:count m:val="1"/>
                                <m:mcJc m:val="center"/>
                              </m:mcPr>
                            </m:mc>
                          </m:mcs>
                          <m:ctrlPr>
                            <a:rPr lang="en-US" altLang="zh-TW" i="1" smtClean="0">
                              <a:latin typeface="Cambria Math"/>
                            </a:rPr>
                          </m:ctrlPr>
                        </m:mPr>
                        <m:mr>
                          <m:e>
                            <m:r>
                              <m:rPr>
                                <m:brk m:alnAt="7"/>
                              </m:rPr>
                              <a:rPr lang="en-US" altLang="zh-TW" b="0" i="1" smtClean="0">
                                <a:latin typeface="Cambria Math"/>
                              </a:rPr>
                              <m:t>𝐿</m:t>
                            </m:r>
                            <m:r>
                              <a:rPr lang="en-US" altLang="zh-TW" b="0" i="1" smtClean="0">
                                <a:latin typeface="Cambria Math"/>
                              </a:rPr>
                              <m:t>1</m:t>
                            </m:r>
                          </m:e>
                        </m:mr>
                        <m:mr>
                          <m:e>
                            <m:r>
                              <a:rPr lang="en-US" altLang="zh-TW" b="0" i="1" smtClean="0">
                                <a:latin typeface="Cambria Math"/>
                              </a:rPr>
                              <m:t>𝐿</m:t>
                            </m:r>
                            <m:r>
                              <a:rPr lang="en-US" altLang="zh-TW" b="0" i="1" smtClean="0">
                                <a:latin typeface="Cambria Math"/>
                              </a:rPr>
                              <m:t>2</m:t>
                            </m:r>
                          </m:e>
                        </m:mr>
                        <m:mr>
                          <m:e>
                            <m:r>
                              <a:rPr lang="en-US" altLang="zh-TW" b="0" i="1" smtClean="0">
                                <a:latin typeface="Cambria Math"/>
                              </a:rPr>
                              <m:t>𝐿</m:t>
                            </m:r>
                            <m:r>
                              <a:rPr lang="en-US" altLang="zh-TW" b="0" i="1" smtClean="0">
                                <a:latin typeface="Cambria Math"/>
                              </a:rPr>
                              <m:t>3</m:t>
                            </m:r>
                          </m:e>
                        </m:mr>
                        <m:mr>
                          <m:e>
                            <m:r>
                              <a:rPr lang="en-US" altLang="zh-TW" b="0" i="1" smtClean="0">
                                <a:latin typeface="Cambria Math"/>
                              </a:rPr>
                              <m:t>𝐿</m:t>
                            </m:r>
                            <m:r>
                              <a:rPr lang="en-US" altLang="zh-TW" b="0" i="1" smtClean="0">
                                <a:latin typeface="Cambria Math"/>
                              </a:rPr>
                              <m:t>4</m:t>
                            </m:r>
                          </m:e>
                        </m:mr>
                      </m:m>
                      <m:d>
                        <m:dPr>
                          <m:begChr m:val="["/>
                          <m:endChr m:val="]"/>
                          <m:ctrlPr>
                            <a:rPr lang="en-US" altLang="zh-TW" i="1">
                              <a:latin typeface="Cambria Math"/>
                            </a:rPr>
                          </m:ctrlPr>
                        </m:dPr>
                        <m:e>
                          <m:m>
                            <m:mPr>
                              <m:mcs>
                                <m:mc>
                                  <m:mcPr>
                                    <m:count m:val="4"/>
                                    <m:mcJc m:val="center"/>
                                  </m:mcPr>
                                </m:mc>
                              </m:mcs>
                              <m:ctrlPr>
                                <a:rPr lang="en-US" altLang="zh-TW" i="1">
                                  <a:latin typeface="Cambria Math"/>
                                </a:rPr>
                              </m:ctrlPr>
                            </m:mPr>
                            <m:mr>
                              <m:e>
                                <m:r>
                                  <m:rPr>
                                    <m:nor/>
                                  </m:rPr>
                                  <a:rPr lang="zh-TW" altLang="en-US"/>
                                  <m:t>╳</m:t>
                                </m:r>
                              </m:e>
                              <m:e>
                                <m:r>
                                  <a:rPr lang="en-US" altLang="zh-TW" i="1">
                                    <a:latin typeface="Cambria Math"/>
                                  </a:rPr>
                                  <m:t>     </m:t>
                                </m:r>
                                <m:r>
                                  <a:rPr lang="en-US" altLang="zh-TW" i="1" smtClean="0">
                                    <a:solidFill>
                                      <a:srgbClr val="FF0000"/>
                                    </a:solidFill>
                                    <a:latin typeface="Cambria Math"/>
                                  </a:rPr>
                                  <m:t> </m:t>
                                </m:r>
                                <m:r>
                                  <a:rPr lang="en-US" altLang="zh-TW" b="0" i="1" smtClean="0">
                                    <a:solidFill>
                                      <a:schemeClr val="tx1"/>
                                    </a:solidFill>
                                    <a:latin typeface="Cambria Math"/>
                                  </a:rPr>
                                  <m:t>0</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b="0" i="1" smtClean="0">
                                    <a:latin typeface="Cambria Math"/>
                                  </a:rPr>
                                  <m:t>0</m:t>
                                </m:r>
                              </m:e>
                              <m:e>
                                <m:r>
                                  <m:rPr>
                                    <m:nor/>
                                  </m:rPr>
                                  <a:rPr lang="en-US" altLang="zh-TW">
                                    <a:solidFill>
                                      <a:srgbClr val="FF0000"/>
                                    </a:solidFill>
                                    <a:latin typeface="Cambria Math"/>
                                  </a:rPr>
                                  <m:t>    </m:t>
                                </m:r>
                                <m:r>
                                  <m:rPr>
                                    <m:nor/>
                                  </m:rPr>
                                  <a:rPr lang="zh-TW" altLang="en-US"/>
                                  <m:t>╳</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i="1">
                                    <a:latin typeface="Cambria Math"/>
                                  </a:rPr>
                                  <m:t>0</m:t>
                                </m:r>
                              </m:e>
                              <m:e>
                                <m:r>
                                  <a:rPr lang="en-US" altLang="zh-TW" i="1">
                                    <a:latin typeface="Cambria Math"/>
                                  </a:rPr>
                                  <m:t>      </m:t>
                                </m:r>
                                <m:r>
                                  <a:rPr lang="en-US" altLang="zh-TW" b="0" i="1" smtClean="0">
                                    <a:solidFill>
                                      <a:srgbClr val="FF0000"/>
                                    </a:solidFill>
                                    <a:latin typeface="Cambria Math"/>
                                  </a:rPr>
                                  <m:t>1</m:t>
                                </m:r>
                              </m:e>
                              <m:e>
                                <m:r>
                                  <m:rPr>
                                    <m:nor/>
                                  </m:rPr>
                                  <a:rPr lang="en-US" altLang="zh-TW">
                                    <a:latin typeface="Cambria Math"/>
                                  </a:rPr>
                                  <m:t>    </m:t>
                                </m:r>
                                <m:r>
                                  <m:rPr>
                                    <m:nor/>
                                  </m:rPr>
                                  <a:rPr lang="zh-TW" altLang="en-US"/>
                                  <m:t>╳</m:t>
                                </m:r>
                              </m:e>
                              <m:e>
                                <m:r>
                                  <a:rPr lang="en-US" altLang="zh-TW" i="1">
                                    <a:latin typeface="Cambria Math"/>
                                  </a:rPr>
                                  <m:t>     0</m:t>
                                </m:r>
                              </m:e>
                            </m:mr>
                            <m:mr>
                              <m:e>
                                <m:r>
                                  <a:rPr lang="en-US" altLang="zh-TW" i="1">
                                    <a:latin typeface="Cambria Math"/>
                                  </a:rPr>
                                  <m:t>0</m:t>
                                </m:r>
                              </m:e>
                              <m:e>
                                <m:r>
                                  <a:rPr lang="en-US" altLang="zh-TW" i="1">
                                    <a:latin typeface="Cambria Math"/>
                                  </a:rPr>
                                  <m:t>      0</m:t>
                                </m:r>
                              </m:e>
                              <m:e>
                                <m:r>
                                  <a:rPr lang="en-US" altLang="zh-TW" i="1">
                                    <a:latin typeface="Cambria Math"/>
                                  </a:rPr>
                                  <m:t>      0</m:t>
                                </m:r>
                              </m:e>
                              <m:e>
                                <m:r>
                                  <m:rPr>
                                    <m:nor/>
                                  </m:rPr>
                                  <a:rPr lang="en-US" altLang="zh-TW">
                                    <a:latin typeface="Cambria Math"/>
                                  </a:rPr>
                                  <m:t>   </m:t>
                                </m:r>
                                <m:r>
                                  <m:rPr>
                                    <m:nor/>
                                  </m:rPr>
                                  <a:rPr lang="zh-TW" altLang="en-US"/>
                                  <m:t>╳</m:t>
                                </m:r>
                              </m:e>
                            </m:mr>
                          </m:m>
                        </m:e>
                      </m:d>
                    </m:oMath>
                  </m:oMathPara>
                </a14:m>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3898567" y="958216"/>
                <a:ext cx="5194880" cy="1268489"/>
              </a:xfrm>
              <a:prstGeom prst="rect">
                <a:avLst/>
              </a:prstGeom>
              <a:blipFill rotWithShape="1">
                <a:blip r:embed="rId5"/>
                <a:stretch>
                  <a:fillRect/>
                </a:stretch>
              </a:blipFill>
            </p:spPr>
            <p:txBody>
              <a:bodyPr/>
              <a:lstStyle/>
              <a:p>
                <a:r>
                  <a:rPr lang="zh-TW" altLang="en-US">
                    <a:noFill/>
                  </a:rPr>
                  <a:t> </a:t>
                </a:r>
              </a:p>
            </p:txBody>
          </p:sp>
        </mc:Fallback>
      </mc:AlternateContent>
      <p:sp>
        <p:nvSpPr>
          <p:cNvPr id="10" name="向右箭號 9"/>
          <p:cNvSpPr/>
          <p:nvPr/>
        </p:nvSpPr>
        <p:spPr>
          <a:xfrm>
            <a:off x="3795126" y="1466613"/>
            <a:ext cx="378100" cy="25169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095" y="4111278"/>
            <a:ext cx="167496" cy="22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0861" y="4148313"/>
            <a:ext cx="167496" cy="22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矩形 17"/>
              <p:cNvSpPr/>
              <p:nvPr/>
            </p:nvSpPr>
            <p:spPr>
              <a:xfrm>
                <a:off x="899591" y="3322575"/>
                <a:ext cx="279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a:latin typeface="Cambria Math"/>
                            </a:rPr>
                          </m:ctrlPr>
                        </m:mPr>
                        <m:mr>
                          <m:e>
                            <m:r>
                              <m:rPr>
                                <m:brk m:alnAt="7"/>
                              </m:rPr>
                              <a:rPr lang="en-US" altLang="zh-TW" i="1">
                                <a:latin typeface="Cambria Math"/>
                              </a:rPr>
                              <m:t>𝐻</m:t>
                            </m:r>
                            <m:r>
                              <a:rPr lang="en-US" altLang="zh-TW" i="1">
                                <a:latin typeface="Cambria Math"/>
                              </a:rPr>
                              <m:t>𝑎𝑙𝑙</m:t>
                            </m:r>
                          </m:e>
                          <m:e>
                            <m:r>
                              <a:rPr lang="en-US" altLang="zh-TW" i="1">
                                <a:latin typeface="Cambria Math"/>
                              </a:rPr>
                              <m:t>𝑌𝑜𝑟𝑘</m:t>
                            </m:r>
                          </m:e>
                          <m:e>
                            <m:r>
                              <a:rPr lang="en-US" altLang="zh-TW" i="1">
                                <a:latin typeface="Cambria Math"/>
                              </a:rPr>
                              <m:t>𝑁𝑒𝑤</m:t>
                            </m:r>
                          </m:e>
                          <m:e>
                            <m:r>
                              <a:rPr lang="en-US" altLang="zh-TW" i="1">
                                <a:latin typeface="Cambria Math"/>
                              </a:rPr>
                              <m:t>𝐶𝑖𝑡𝑦</m:t>
                            </m:r>
                          </m:e>
                        </m:mr>
                      </m:m>
                    </m:oMath>
                  </m:oMathPara>
                </a14:m>
                <a:endParaRPr lang="zh-TW"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899591" y="3322575"/>
                <a:ext cx="2790251" cy="369332"/>
              </a:xfrm>
              <a:prstGeom prst="rect">
                <a:avLst/>
              </a:prstGeom>
              <a:blipFill rotWithShape="1">
                <a:blip r:embed="rId7"/>
                <a:stretch>
                  <a:fillRect b="-983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121084" y="3639917"/>
                <a:ext cx="3361498" cy="1268489"/>
              </a:xfrm>
              <a:prstGeom prst="rect">
                <a:avLst/>
              </a:prstGeom>
              <a:noFill/>
            </p:spPr>
            <p:txBody>
              <a:bodyPr wrap="none" rtlCol="0">
                <a:spAutoFit/>
              </a:bodyPr>
              <a:lstStyle/>
              <a:p>
                <a:r>
                  <a:rPr lang="en-US" altLang="zh-TW" b="0" dirty="0" smtClean="0"/>
                  <a:t>    </a:t>
                </a:r>
                <a14:m>
                  <m:oMath xmlns:m="http://schemas.openxmlformats.org/officeDocument/2006/math">
                    <m:r>
                      <a:rPr lang="en-US" altLang="zh-TW" b="0" i="1" smtClean="0">
                        <a:latin typeface="Cambria Math"/>
                      </a:rPr>
                      <m:t>= </m:t>
                    </m:r>
                    <m:m>
                      <m:mPr>
                        <m:mcs>
                          <m:mc>
                            <m:mcPr>
                              <m:count m:val="1"/>
                              <m:mcJc m:val="center"/>
                            </m:mcPr>
                          </m:mc>
                        </m:mcs>
                        <m:ctrlPr>
                          <a:rPr lang="en-US" altLang="zh-TW" i="1">
                            <a:latin typeface="Cambria Math"/>
                          </a:rPr>
                        </m:ctrlPr>
                      </m:mPr>
                      <m:mr>
                        <m:e>
                          <m:r>
                            <m:rPr>
                              <m:brk m:alnAt="7"/>
                            </m:rPr>
                            <a:rPr lang="en-US" altLang="zh-TW" i="1">
                              <a:latin typeface="Cambria Math"/>
                            </a:rPr>
                            <m:t>𝐿</m:t>
                          </m:r>
                          <m:r>
                            <a:rPr lang="en-US" altLang="zh-TW" i="1">
                              <a:latin typeface="Cambria Math"/>
                            </a:rPr>
                            <m:t>1</m:t>
                          </m:r>
                        </m:e>
                      </m:mr>
                      <m:mr>
                        <m:e>
                          <m:r>
                            <a:rPr lang="en-US" altLang="zh-TW" i="1">
                              <a:latin typeface="Cambria Math"/>
                            </a:rPr>
                            <m:t>𝐿</m:t>
                          </m:r>
                          <m:r>
                            <a:rPr lang="en-US" altLang="zh-TW" i="1">
                              <a:latin typeface="Cambria Math"/>
                            </a:rPr>
                            <m:t>2</m:t>
                          </m:r>
                        </m:e>
                      </m:mr>
                      <m:mr>
                        <m:e>
                          <m:r>
                            <a:rPr lang="en-US" altLang="zh-TW" i="1">
                              <a:latin typeface="Cambria Math"/>
                            </a:rPr>
                            <m:t>𝐿</m:t>
                          </m:r>
                          <m:r>
                            <a:rPr lang="en-US" altLang="zh-TW" i="1">
                              <a:latin typeface="Cambria Math"/>
                            </a:rPr>
                            <m:t>3</m:t>
                          </m:r>
                        </m:e>
                      </m:mr>
                      <m:mr>
                        <m:e>
                          <m:r>
                            <a:rPr lang="en-US" altLang="zh-TW" i="1">
                              <a:latin typeface="Cambria Math"/>
                            </a:rPr>
                            <m:t>𝐿</m:t>
                          </m:r>
                          <m:r>
                            <a:rPr lang="en-US" altLang="zh-TW" i="1">
                              <a:latin typeface="Cambria Math"/>
                            </a:rPr>
                            <m:t>4</m:t>
                          </m:r>
                        </m:e>
                      </m:mr>
                    </m:m>
                    <m:d>
                      <m:dPr>
                        <m:begChr m:val="["/>
                        <m:endChr m:val="]"/>
                        <m:ctrlPr>
                          <a:rPr lang="en-US" altLang="zh-TW" i="1">
                            <a:latin typeface="Cambria Math"/>
                          </a:rPr>
                        </m:ctrlPr>
                      </m:dPr>
                      <m:e>
                        <m:m>
                          <m:mPr>
                            <m:mcs>
                              <m:mc>
                                <m:mcPr>
                                  <m:count m:val="4"/>
                                  <m:mcJc m:val="center"/>
                                </m:mcPr>
                              </m:mc>
                            </m:mcs>
                            <m:ctrlPr>
                              <a:rPr lang="en-US" altLang="zh-TW" i="1">
                                <a:latin typeface="Cambria Math"/>
                              </a:rPr>
                            </m:ctrlPr>
                          </m:mPr>
                          <m:mr>
                            <m:e>
                              <m:r>
                                <m:rPr>
                                  <m:nor/>
                                </m:rPr>
                                <a:rPr lang="zh-TW" altLang="en-US"/>
                                <m:t>╳</m:t>
                              </m:r>
                            </m:e>
                            <m:e>
                              <m:r>
                                <a:rPr lang="en-US" altLang="zh-TW" i="1">
                                  <a:latin typeface="Cambria Math"/>
                                </a:rPr>
                                <m:t>     </m:t>
                              </m:r>
                              <m:r>
                                <a:rPr lang="en-US" altLang="zh-TW" i="1" smtClean="0">
                                  <a:solidFill>
                                    <a:srgbClr val="FF0000"/>
                                  </a:solidFill>
                                  <a:latin typeface="Cambria Math"/>
                                </a:rPr>
                                <m:t> </m:t>
                              </m:r>
                              <m:r>
                                <a:rPr lang="en-US" altLang="zh-TW" b="0" i="1" smtClean="0">
                                  <a:solidFill>
                                    <a:schemeClr val="tx1"/>
                                  </a:solidFill>
                                  <a:latin typeface="Cambria Math"/>
                                </a:rPr>
                                <m:t>0</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b="0" i="1" smtClean="0">
                                  <a:latin typeface="Cambria Math"/>
                                </a:rPr>
                                <m:t>0</m:t>
                              </m:r>
                            </m:e>
                            <m:e>
                              <m:r>
                                <m:rPr>
                                  <m:nor/>
                                </m:rPr>
                                <a:rPr lang="en-US" altLang="zh-TW">
                                  <a:solidFill>
                                    <a:srgbClr val="FF0000"/>
                                  </a:solidFill>
                                  <a:latin typeface="Cambria Math"/>
                                </a:rPr>
                                <m:t>    </m:t>
                              </m:r>
                              <m:r>
                                <m:rPr>
                                  <m:nor/>
                                </m:rPr>
                                <a:rPr lang="zh-TW" altLang="en-US"/>
                                <m:t>╳</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i="1">
                                  <a:latin typeface="Cambria Math"/>
                                </a:rPr>
                                <m:t>0</m:t>
                              </m:r>
                            </m:e>
                            <m:e>
                              <m:r>
                                <a:rPr lang="en-US" altLang="zh-TW" i="1">
                                  <a:latin typeface="Cambria Math"/>
                                </a:rPr>
                                <m:t>      0</m:t>
                              </m:r>
                            </m:e>
                            <m:e>
                              <m:r>
                                <m:rPr>
                                  <m:nor/>
                                </m:rPr>
                                <a:rPr lang="en-US" altLang="zh-TW">
                                  <a:latin typeface="Cambria Math"/>
                                </a:rPr>
                                <m:t>    </m:t>
                              </m:r>
                              <m:r>
                                <m:rPr>
                                  <m:nor/>
                                </m:rPr>
                                <a:rPr lang="zh-TW" altLang="en-US"/>
                                <m:t>╳</m:t>
                              </m:r>
                            </m:e>
                            <m:e>
                              <m:r>
                                <a:rPr lang="en-US" altLang="zh-TW" i="1">
                                  <a:latin typeface="Cambria Math"/>
                                </a:rPr>
                                <m:t>     </m:t>
                              </m:r>
                              <m:r>
                                <a:rPr lang="en-US" altLang="zh-TW" b="0" i="1" smtClean="0">
                                  <a:latin typeface="Cambria Math"/>
                                </a:rPr>
                                <m:t>1</m:t>
                              </m:r>
                            </m:e>
                          </m:mr>
                          <m:mr>
                            <m:e>
                              <m:r>
                                <a:rPr lang="en-US" altLang="zh-TW" i="1">
                                  <a:latin typeface="Cambria Math"/>
                                </a:rPr>
                                <m:t>0</m:t>
                              </m:r>
                            </m:e>
                            <m:e>
                              <m:r>
                                <a:rPr lang="en-US" altLang="zh-TW" i="1">
                                  <a:latin typeface="Cambria Math"/>
                                </a:rPr>
                                <m:t>      0</m:t>
                              </m:r>
                            </m:e>
                            <m:e>
                              <m:r>
                                <a:rPr lang="en-US" altLang="zh-TW" i="1">
                                  <a:latin typeface="Cambria Math"/>
                                </a:rPr>
                                <m:t>      0</m:t>
                              </m:r>
                            </m:e>
                            <m:e>
                              <m:r>
                                <m:rPr>
                                  <m:nor/>
                                </m:rPr>
                                <a:rPr lang="en-US" altLang="zh-TW">
                                  <a:latin typeface="Cambria Math"/>
                                </a:rPr>
                                <m:t>   </m:t>
                              </m:r>
                              <m:r>
                                <m:rPr>
                                  <m:nor/>
                                </m:rPr>
                                <a:rPr lang="zh-TW" altLang="en-US"/>
                                <m:t>╳</m:t>
                              </m:r>
                            </m:e>
                          </m:mr>
                        </m:m>
                      </m:e>
                    </m:d>
                  </m:oMath>
                </a14:m>
                <a:endParaRPr lang="zh-TW" altLang="en-US"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121084" y="3639917"/>
                <a:ext cx="3361498" cy="1268489"/>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6072525" y="3314591"/>
                <a:ext cx="279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a:latin typeface="Cambria Math"/>
                            </a:rPr>
                          </m:ctrlPr>
                        </m:mPr>
                        <m:mr>
                          <m:e>
                            <m:r>
                              <m:rPr>
                                <m:brk m:alnAt="7"/>
                              </m:rPr>
                              <a:rPr lang="en-US" altLang="zh-TW" i="1">
                                <a:latin typeface="Cambria Math"/>
                              </a:rPr>
                              <m:t>𝐻</m:t>
                            </m:r>
                            <m:r>
                              <a:rPr lang="en-US" altLang="zh-TW" i="1">
                                <a:latin typeface="Cambria Math"/>
                              </a:rPr>
                              <m:t>𝑎𝑙𝑙</m:t>
                            </m:r>
                          </m:e>
                          <m:e>
                            <m:r>
                              <a:rPr lang="en-US" altLang="zh-TW" i="1">
                                <a:latin typeface="Cambria Math"/>
                              </a:rPr>
                              <m:t>𝑌𝑜𝑟𝑘</m:t>
                            </m:r>
                          </m:e>
                          <m:e>
                            <m:r>
                              <a:rPr lang="en-US" altLang="zh-TW" i="1">
                                <a:latin typeface="Cambria Math"/>
                              </a:rPr>
                              <m:t>𝑁𝑒𝑤</m:t>
                            </m:r>
                          </m:e>
                          <m:e>
                            <m:r>
                              <a:rPr lang="en-US" altLang="zh-TW" i="1">
                                <a:latin typeface="Cambria Math"/>
                              </a:rPr>
                              <m:t>𝐶𝑖𝑡𝑦</m:t>
                            </m:r>
                          </m:e>
                        </m:mr>
                      </m:m>
                    </m:oMath>
                  </m:oMathPara>
                </a14:m>
                <a:endParaRPr lang="zh-TW" altLang="en-US" dirty="0"/>
              </a:p>
            </p:txBody>
          </p:sp>
        </mc:Choice>
        <mc:Fallback xmlns="">
          <p:sp>
            <p:nvSpPr>
              <p:cNvPr id="20" name="矩形 19"/>
              <p:cNvSpPr>
                <a:spLocks noRot="1" noChangeAspect="1" noMove="1" noResize="1" noEditPoints="1" noAdjustHandles="1" noChangeArrowheads="1" noChangeShapeType="1" noTextEdit="1"/>
              </p:cNvSpPr>
              <p:nvPr/>
            </p:nvSpPr>
            <p:spPr>
              <a:xfrm>
                <a:off x="6072525" y="3314591"/>
                <a:ext cx="2790251" cy="369332"/>
              </a:xfrm>
              <a:prstGeom prst="rect">
                <a:avLst/>
              </a:prstGeom>
              <a:blipFill rotWithShape="1">
                <a:blip r:embed="rId9"/>
                <a:stretch>
                  <a:fillRect b="-11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3886923" y="3639916"/>
                <a:ext cx="5194880" cy="1268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   </m:t>
                      </m:r>
                      <m:r>
                        <m:rPr>
                          <m:nor/>
                        </m:rPr>
                        <a:rPr lang="en-US" altLang="zh-TW" dirty="0"/>
                        <m:t>∪{</m:t>
                      </m:r>
                      <m:r>
                        <m:rPr>
                          <m:nor/>
                        </m:rPr>
                        <a:rPr lang="en-US" altLang="zh-TW" dirty="0"/>
                        <m:t>bL</m:t>
                      </m:r>
                      <m:r>
                        <m:rPr>
                          <m:nor/>
                        </m:rPr>
                        <a:rPr lang="en-US" altLang="zh-TW" b="0" i="0" baseline="-25000" dirty="0" smtClean="0"/>
                        <m:t>3 </m:t>
                      </m:r>
                      <m:r>
                        <m:rPr>
                          <m:nor/>
                        </m:rPr>
                        <a:rPr lang="en-US" altLang="zh-TW" b="0" i="0" baseline="-25000" dirty="0" smtClean="0"/>
                        <m:t>York</m:t>
                      </m:r>
                      <m:r>
                        <m:rPr>
                          <m:nor/>
                        </m:rPr>
                        <a:rPr lang="en-US" altLang="zh-TW" dirty="0"/>
                        <m:t>}</m:t>
                      </m:r>
                      <m:r>
                        <a:rPr lang="en-US" altLang="zh-TW" b="0" i="1" smtClean="0">
                          <a:latin typeface="Cambria Math"/>
                        </a:rPr>
                        <m:t>=</m:t>
                      </m:r>
                      <m:m>
                        <m:mPr>
                          <m:mcs>
                            <m:mc>
                              <m:mcPr>
                                <m:count m:val="1"/>
                                <m:mcJc m:val="center"/>
                              </m:mcPr>
                            </m:mc>
                          </m:mcs>
                          <m:ctrlPr>
                            <a:rPr lang="en-US" altLang="zh-TW" i="1">
                              <a:latin typeface="Cambria Math"/>
                            </a:rPr>
                          </m:ctrlPr>
                        </m:mPr>
                        <m:mr>
                          <m:e>
                            <m:r>
                              <m:rPr>
                                <m:brk m:alnAt="7"/>
                              </m:rPr>
                              <a:rPr lang="en-US" altLang="zh-TW" i="1">
                                <a:latin typeface="Cambria Math"/>
                              </a:rPr>
                              <m:t>𝐿</m:t>
                            </m:r>
                            <m:r>
                              <a:rPr lang="en-US" altLang="zh-TW" i="1">
                                <a:latin typeface="Cambria Math"/>
                              </a:rPr>
                              <m:t>1</m:t>
                            </m:r>
                          </m:e>
                        </m:mr>
                        <m:mr>
                          <m:e>
                            <m:r>
                              <a:rPr lang="en-US" altLang="zh-TW" i="1">
                                <a:latin typeface="Cambria Math"/>
                              </a:rPr>
                              <m:t>𝐿</m:t>
                            </m:r>
                            <m:r>
                              <a:rPr lang="en-US" altLang="zh-TW" i="1">
                                <a:latin typeface="Cambria Math"/>
                              </a:rPr>
                              <m:t>2</m:t>
                            </m:r>
                          </m:e>
                        </m:mr>
                        <m:mr>
                          <m:e>
                            <m:r>
                              <a:rPr lang="en-US" altLang="zh-TW" i="1">
                                <a:latin typeface="Cambria Math"/>
                              </a:rPr>
                              <m:t>𝐿</m:t>
                            </m:r>
                            <m:r>
                              <a:rPr lang="en-US" altLang="zh-TW" i="1">
                                <a:latin typeface="Cambria Math"/>
                              </a:rPr>
                              <m:t>3</m:t>
                            </m:r>
                          </m:e>
                        </m:mr>
                        <m:mr>
                          <m:e>
                            <m:r>
                              <a:rPr lang="en-US" altLang="zh-TW" i="1">
                                <a:latin typeface="Cambria Math"/>
                              </a:rPr>
                              <m:t>𝐿</m:t>
                            </m:r>
                            <m:r>
                              <a:rPr lang="en-US" altLang="zh-TW" i="1">
                                <a:latin typeface="Cambria Math"/>
                              </a:rPr>
                              <m:t>4</m:t>
                            </m:r>
                          </m:e>
                        </m:mr>
                      </m:m>
                      <m:d>
                        <m:dPr>
                          <m:begChr m:val="["/>
                          <m:endChr m:val="]"/>
                          <m:ctrlPr>
                            <a:rPr lang="en-US" altLang="zh-TW" i="1">
                              <a:latin typeface="Cambria Math"/>
                            </a:rPr>
                          </m:ctrlPr>
                        </m:dPr>
                        <m:e>
                          <m:m>
                            <m:mPr>
                              <m:mcs>
                                <m:mc>
                                  <m:mcPr>
                                    <m:count m:val="4"/>
                                    <m:mcJc m:val="center"/>
                                  </m:mcPr>
                                </m:mc>
                              </m:mcs>
                              <m:ctrlPr>
                                <a:rPr lang="en-US" altLang="zh-TW" i="1">
                                  <a:latin typeface="Cambria Math"/>
                                </a:rPr>
                              </m:ctrlPr>
                            </m:mPr>
                            <m:mr>
                              <m:e>
                                <m:r>
                                  <m:rPr>
                                    <m:nor/>
                                  </m:rPr>
                                  <a:rPr lang="zh-TW" altLang="en-US"/>
                                  <m:t>╳</m:t>
                                </m:r>
                              </m:e>
                              <m:e>
                                <m:r>
                                  <a:rPr lang="en-US" altLang="zh-TW" i="1">
                                    <a:latin typeface="Cambria Math"/>
                                  </a:rPr>
                                  <m:t>     </m:t>
                                </m:r>
                                <m:r>
                                  <a:rPr lang="en-US" altLang="zh-TW" i="1" smtClean="0">
                                    <a:solidFill>
                                      <a:srgbClr val="FF0000"/>
                                    </a:solidFill>
                                    <a:latin typeface="Cambria Math"/>
                                  </a:rPr>
                                  <m:t> </m:t>
                                </m:r>
                                <m:r>
                                  <a:rPr lang="en-US" altLang="zh-TW" b="0" i="1" smtClean="0">
                                    <a:solidFill>
                                      <a:schemeClr val="tx1"/>
                                    </a:solidFill>
                                    <a:latin typeface="Cambria Math"/>
                                  </a:rPr>
                                  <m:t>0</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b="0" i="1" smtClean="0">
                                    <a:latin typeface="Cambria Math"/>
                                  </a:rPr>
                                  <m:t>0</m:t>
                                </m:r>
                              </m:e>
                              <m:e>
                                <m:r>
                                  <m:rPr>
                                    <m:nor/>
                                  </m:rPr>
                                  <a:rPr lang="en-US" altLang="zh-TW">
                                    <a:solidFill>
                                      <a:srgbClr val="FF0000"/>
                                    </a:solidFill>
                                    <a:latin typeface="Cambria Math"/>
                                  </a:rPr>
                                  <m:t>    </m:t>
                                </m:r>
                                <m:r>
                                  <m:rPr>
                                    <m:nor/>
                                  </m:rPr>
                                  <a:rPr lang="zh-TW" altLang="en-US"/>
                                  <m:t>╳</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i="1">
                                    <a:latin typeface="Cambria Math"/>
                                  </a:rPr>
                                  <m:t>0</m:t>
                                </m:r>
                              </m:e>
                              <m:e>
                                <m:r>
                                  <a:rPr lang="en-US" altLang="zh-TW" i="1">
                                    <a:latin typeface="Cambria Math"/>
                                  </a:rPr>
                                  <m:t>      </m:t>
                                </m:r>
                                <m:r>
                                  <a:rPr lang="en-US" altLang="zh-TW" b="0" i="1" smtClean="0">
                                    <a:solidFill>
                                      <a:srgbClr val="FF0000"/>
                                    </a:solidFill>
                                    <a:latin typeface="Cambria Math"/>
                                  </a:rPr>
                                  <m:t>1</m:t>
                                </m:r>
                              </m:e>
                              <m:e>
                                <m:r>
                                  <m:rPr>
                                    <m:nor/>
                                  </m:rPr>
                                  <a:rPr lang="en-US" altLang="zh-TW">
                                    <a:latin typeface="Cambria Math"/>
                                  </a:rPr>
                                  <m:t>    </m:t>
                                </m:r>
                                <m:r>
                                  <m:rPr>
                                    <m:nor/>
                                  </m:rPr>
                                  <a:rPr lang="zh-TW" altLang="en-US"/>
                                  <m:t>╳</m:t>
                                </m:r>
                              </m:e>
                              <m:e>
                                <m:r>
                                  <a:rPr lang="en-US" altLang="zh-TW" i="1">
                                    <a:latin typeface="Cambria Math"/>
                                  </a:rPr>
                                  <m:t>     </m:t>
                                </m:r>
                                <m:r>
                                  <a:rPr lang="en-US" altLang="zh-TW" b="0" i="1" smtClean="0">
                                    <a:latin typeface="Cambria Math"/>
                                  </a:rPr>
                                  <m:t>1</m:t>
                                </m:r>
                              </m:e>
                            </m:mr>
                            <m:mr>
                              <m:e>
                                <m:r>
                                  <a:rPr lang="en-US" altLang="zh-TW" i="1">
                                    <a:latin typeface="Cambria Math"/>
                                  </a:rPr>
                                  <m:t>0</m:t>
                                </m:r>
                              </m:e>
                              <m:e>
                                <m:r>
                                  <a:rPr lang="en-US" altLang="zh-TW" i="1">
                                    <a:latin typeface="Cambria Math"/>
                                  </a:rPr>
                                  <m:t>      0</m:t>
                                </m:r>
                              </m:e>
                              <m:e>
                                <m:r>
                                  <a:rPr lang="en-US" altLang="zh-TW" i="1">
                                    <a:latin typeface="Cambria Math"/>
                                  </a:rPr>
                                  <m:t>      0</m:t>
                                </m:r>
                              </m:e>
                              <m:e>
                                <m:r>
                                  <m:rPr>
                                    <m:nor/>
                                  </m:rPr>
                                  <a:rPr lang="en-US" altLang="zh-TW">
                                    <a:latin typeface="Cambria Math"/>
                                  </a:rPr>
                                  <m:t>   </m:t>
                                </m:r>
                                <m:r>
                                  <m:rPr>
                                    <m:nor/>
                                  </m:rPr>
                                  <a:rPr lang="zh-TW" altLang="en-US"/>
                                  <m:t>╳</m:t>
                                </m:r>
                              </m:e>
                            </m:mr>
                          </m:m>
                        </m:e>
                      </m:d>
                    </m:oMath>
                  </m:oMathPara>
                </a14:m>
                <a:endParaRPr lang="zh-TW" altLang="en-US"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3886923" y="3639916"/>
                <a:ext cx="5194880" cy="1268489"/>
              </a:xfrm>
              <a:prstGeom prst="rect">
                <a:avLst/>
              </a:prstGeom>
              <a:blipFill rotWithShape="1">
                <a:blip r:embed="rId10"/>
                <a:stretch>
                  <a:fillRect/>
                </a:stretch>
              </a:blipFill>
            </p:spPr>
            <p:txBody>
              <a:bodyPr/>
              <a:lstStyle/>
              <a:p>
                <a:r>
                  <a:rPr lang="zh-TW" altLang="en-US">
                    <a:noFill/>
                  </a:rPr>
                  <a:t> </a:t>
                </a:r>
              </a:p>
            </p:txBody>
          </p:sp>
        </mc:Fallback>
      </mc:AlternateContent>
      <p:sp>
        <p:nvSpPr>
          <p:cNvPr id="22" name="向右箭號 21"/>
          <p:cNvSpPr/>
          <p:nvPr/>
        </p:nvSpPr>
        <p:spPr>
          <a:xfrm>
            <a:off x="3783482" y="4148313"/>
            <a:ext cx="378100" cy="25169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3482582" y="5273072"/>
            <a:ext cx="2335255" cy="1200329"/>
          </a:xfrm>
          <a:prstGeom prst="rect">
            <a:avLst/>
          </a:prstGeom>
          <a:noFill/>
        </p:spPr>
        <p:txBody>
          <a:bodyPr wrap="none" rtlCol="0">
            <a:spAutoFit/>
          </a:bodyPr>
          <a:lstStyle/>
          <a:p>
            <a:r>
              <a:rPr lang="en-US" altLang="zh-TW" dirty="0" smtClean="0"/>
              <a:t>L1: Hall’s  posting list</a:t>
            </a:r>
          </a:p>
          <a:p>
            <a:r>
              <a:rPr lang="en-US" altLang="zh-TW" dirty="0" smtClean="0"/>
              <a:t>L2: York’s </a:t>
            </a:r>
            <a:r>
              <a:rPr lang="en-US" altLang="zh-TW" dirty="0"/>
              <a:t>posting list</a:t>
            </a:r>
            <a:endParaRPr lang="zh-TW" altLang="en-US" dirty="0"/>
          </a:p>
          <a:p>
            <a:r>
              <a:rPr lang="en-US" altLang="zh-TW" dirty="0" smtClean="0"/>
              <a:t>L3: </a:t>
            </a:r>
            <a:r>
              <a:rPr lang="en-US" altLang="zh-TW" dirty="0" err="1" smtClean="0"/>
              <a:t>New’s</a:t>
            </a:r>
            <a:r>
              <a:rPr lang="en-US" altLang="zh-TW" dirty="0" smtClean="0"/>
              <a:t> </a:t>
            </a:r>
            <a:r>
              <a:rPr lang="en-US" altLang="zh-TW" dirty="0"/>
              <a:t>posting list</a:t>
            </a:r>
            <a:endParaRPr lang="zh-TW" altLang="en-US" dirty="0"/>
          </a:p>
          <a:p>
            <a:r>
              <a:rPr lang="en-US" altLang="zh-TW" dirty="0" smtClean="0"/>
              <a:t>L4: City’s  posting list</a:t>
            </a:r>
            <a:endParaRPr lang="zh-TW" altLang="en-US" dirty="0"/>
          </a:p>
        </p:txBody>
      </p:sp>
      <p:sp>
        <p:nvSpPr>
          <p:cNvPr id="24" name="矩形 23"/>
          <p:cNvSpPr/>
          <p:nvPr/>
        </p:nvSpPr>
        <p:spPr>
          <a:xfrm>
            <a:off x="611560" y="2226706"/>
            <a:ext cx="2664296" cy="91426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928966" y="2521695"/>
            <a:ext cx="1067921" cy="369332"/>
          </a:xfrm>
          <a:prstGeom prst="rect">
            <a:avLst/>
          </a:prstGeom>
          <a:noFill/>
        </p:spPr>
        <p:txBody>
          <a:bodyPr wrap="none" rtlCol="0">
            <a:spAutoFit/>
          </a:bodyPr>
          <a:lstStyle/>
          <a:p>
            <a:r>
              <a:rPr lang="en-US" altLang="zh-TW" dirty="0" smtClean="0"/>
              <a:t>    B:</a:t>
            </a:r>
            <a:r>
              <a:rPr lang="en-US" altLang="zh-TW" dirty="0"/>
              <a:t>L</a:t>
            </a:r>
            <a:r>
              <a:rPr lang="en-US" altLang="zh-TW" baseline="-25000" dirty="0"/>
              <a:t>new</a:t>
            </a:r>
            <a:endParaRPr lang="zh-TW" altLang="en-US" dirty="0"/>
          </a:p>
        </p:txBody>
      </p:sp>
      <p:sp>
        <p:nvSpPr>
          <p:cNvPr id="26" name="矩形 25"/>
          <p:cNvSpPr/>
          <p:nvPr/>
        </p:nvSpPr>
        <p:spPr>
          <a:xfrm>
            <a:off x="5949398" y="2249230"/>
            <a:ext cx="2664296" cy="91426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6573660" y="2360671"/>
            <a:ext cx="1415772" cy="646331"/>
          </a:xfrm>
          <a:prstGeom prst="rect">
            <a:avLst/>
          </a:prstGeom>
          <a:noFill/>
        </p:spPr>
        <p:txBody>
          <a:bodyPr wrap="none" rtlCol="0">
            <a:spAutoFit/>
          </a:bodyPr>
          <a:lstStyle/>
          <a:p>
            <a:r>
              <a:rPr lang="en-US" altLang="zh-TW" dirty="0" smtClean="0"/>
              <a:t>             </a:t>
            </a:r>
            <a:r>
              <a:rPr lang="en-US" altLang="zh-TW" dirty="0" smtClean="0">
                <a:solidFill>
                  <a:srgbClr val="002060"/>
                </a:solidFill>
              </a:rPr>
              <a:t>(bit)</a:t>
            </a:r>
          </a:p>
          <a:p>
            <a:r>
              <a:rPr lang="en-US" altLang="zh-TW" dirty="0" smtClean="0"/>
              <a:t>B:L</a:t>
            </a:r>
            <a:r>
              <a:rPr lang="en-US" altLang="zh-TW" baseline="-25000" dirty="0" smtClean="0"/>
              <a:t>new</a:t>
            </a:r>
            <a:r>
              <a:rPr lang="en-US" altLang="zh-TW" dirty="0" smtClean="0"/>
              <a:t>+</a:t>
            </a:r>
            <a:r>
              <a:rPr lang="en-US" altLang="zh-TW" dirty="0" smtClean="0">
                <a:solidFill>
                  <a:srgbClr val="FF0000"/>
                </a:solidFill>
              </a:rPr>
              <a:t>York</a:t>
            </a:r>
            <a:endParaRPr lang="zh-TW" altLang="zh-TW" dirty="0">
              <a:solidFill>
                <a:srgbClr val="FF0000"/>
              </a:solidFill>
            </a:endParaRPr>
          </a:p>
        </p:txBody>
      </p:sp>
      <p:sp>
        <p:nvSpPr>
          <p:cNvPr id="28" name="矩形 27"/>
          <p:cNvSpPr/>
          <p:nvPr/>
        </p:nvSpPr>
        <p:spPr>
          <a:xfrm>
            <a:off x="611560" y="4958975"/>
            <a:ext cx="2664296" cy="91426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1235822" y="5070416"/>
            <a:ext cx="1351652" cy="646331"/>
          </a:xfrm>
          <a:prstGeom prst="rect">
            <a:avLst/>
          </a:prstGeom>
          <a:noFill/>
        </p:spPr>
        <p:txBody>
          <a:bodyPr wrap="none" rtlCol="0">
            <a:spAutoFit/>
          </a:bodyPr>
          <a:lstStyle/>
          <a:p>
            <a:r>
              <a:rPr lang="en-US" altLang="zh-TW" dirty="0" smtClean="0"/>
              <a:t>            </a:t>
            </a:r>
            <a:r>
              <a:rPr lang="en-US" altLang="zh-TW" dirty="0" smtClean="0">
                <a:solidFill>
                  <a:srgbClr val="002060"/>
                </a:solidFill>
              </a:rPr>
              <a:t>(bit)</a:t>
            </a:r>
          </a:p>
          <a:p>
            <a:r>
              <a:rPr lang="en-US" altLang="zh-TW" dirty="0" smtClean="0"/>
              <a:t>B:L</a:t>
            </a:r>
            <a:r>
              <a:rPr lang="en-US" altLang="zh-TW" baseline="-25000" dirty="0" smtClean="0"/>
              <a:t>new</a:t>
            </a:r>
            <a:r>
              <a:rPr lang="en-US" altLang="zh-TW" dirty="0" smtClean="0"/>
              <a:t>+City</a:t>
            </a:r>
            <a:endParaRPr lang="zh-TW" altLang="zh-TW" dirty="0">
              <a:solidFill>
                <a:srgbClr val="FF0000"/>
              </a:solidFill>
            </a:endParaRPr>
          </a:p>
        </p:txBody>
      </p:sp>
      <p:sp>
        <p:nvSpPr>
          <p:cNvPr id="30" name="矩形 29"/>
          <p:cNvSpPr/>
          <p:nvPr/>
        </p:nvSpPr>
        <p:spPr>
          <a:xfrm>
            <a:off x="5949398" y="4954885"/>
            <a:ext cx="2664296" cy="91426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6573660" y="5066326"/>
            <a:ext cx="1931619" cy="646331"/>
          </a:xfrm>
          <a:prstGeom prst="rect">
            <a:avLst/>
          </a:prstGeom>
          <a:noFill/>
        </p:spPr>
        <p:txBody>
          <a:bodyPr wrap="none" rtlCol="0">
            <a:spAutoFit/>
          </a:bodyPr>
          <a:lstStyle/>
          <a:p>
            <a:r>
              <a:rPr lang="en-US" altLang="zh-TW" dirty="0" smtClean="0"/>
              <a:t>            </a:t>
            </a:r>
            <a:r>
              <a:rPr lang="en-US" altLang="zh-TW" dirty="0" smtClean="0">
                <a:solidFill>
                  <a:srgbClr val="002060"/>
                </a:solidFill>
              </a:rPr>
              <a:t>(bit)   (</a:t>
            </a:r>
            <a:r>
              <a:rPr lang="en-US" altLang="zh-TW" dirty="0">
                <a:solidFill>
                  <a:srgbClr val="002060"/>
                </a:solidFill>
              </a:rPr>
              <a:t>bit)</a:t>
            </a:r>
            <a:endParaRPr lang="en-US" altLang="zh-TW" dirty="0" smtClean="0">
              <a:solidFill>
                <a:srgbClr val="002060"/>
              </a:solidFill>
            </a:endParaRPr>
          </a:p>
          <a:p>
            <a:r>
              <a:rPr lang="en-US" altLang="zh-TW" dirty="0" smtClean="0"/>
              <a:t>B:L</a:t>
            </a:r>
            <a:r>
              <a:rPr lang="en-US" altLang="zh-TW" baseline="-25000" dirty="0" smtClean="0"/>
              <a:t>new</a:t>
            </a:r>
            <a:r>
              <a:rPr lang="en-US" altLang="zh-TW" dirty="0" smtClean="0"/>
              <a:t>+City+</a:t>
            </a:r>
            <a:r>
              <a:rPr lang="en-US" altLang="zh-TW" dirty="0" smtClean="0">
                <a:solidFill>
                  <a:srgbClr val="FF0000"/>
                </a:solidFill>
              </a:rPr>
              <a:t>York</a:t>
            </a:r>
            <a:endParaRPr lang="zh-TW" altLang="zh-TW" dirty="0">
              <a:solidFill>
                <a:srgbClr val="FF0000"/>
              </a:solidFill>
            </a:endParaRPr>
          </a:p>
        </p:txBody>
      </p:sp>
    </p:spTree>
    <p:extLst>
      <p:ext uri="{BB962C8B-B14F-4D97-AF65-F5344CB8AC3E}">
        <p14:creationId xmlns:p14="http://schemas.microsoft.com/office/powerpoint/2010/main" val="2434429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17</a:t>
            </a:fld>
            <a:endParaRPr lang="zh-TW" altLang="en-US" sz="2000" dirty="0">
              <a:solidFill>
                <a:schemeClr val="tx1"/>
              </a:solidFill>
            </a:endParaRPr>
          </a:p>
        </p:txBody>
      </p:sp>
      <p:sp>
        <p:nvSpPr>
          <p:cNvPr id="3" name="文字方塊 2"/>
          <p:cNvSpPr txBox="1"/>
          <p:nvPr/>
        </p:nvSpPr>
        <p:spPr>
          <a:xfrm>
            <a:off x="2771800" y="447135"/>
            <a:ext cx="4897840" cy="369332"/>
          </a:xfrm>
          <a:prstGeom prst="rect">
            <a:avLst/>
          </a:prstGeom>
          <a:noFill/>
        </p:spPr>
        <p:txBody>
          <a:bodyPr wrap="square" rtlCol="0">
            <a:spAutoFit/>
          </a:bodyPr>
          <a:lstStyle/>
          <a:p>
            <a:r>
              <a:rPr lang="en-US" altLang="zh-TW" dirty="0" smtClean="0"/>
              <a:t>  L1                   L2                   L3                  L4</a:t>
            </a:r>
            <a:endParaRPr lang="zh-TW" altLang="en-US" dirty="0"/>
          </a:p>
        </p:txBody>
      </p:sp>
      <p:sp>
        <p:nvSpPr>
          <p:cNvPr id="4" name="文字方塊 3"/>
          <p:cNvSpPr txBox="1"/>
          <p:nvPr/>
        </p:nvSpPr>
        <p:spPr>
          <a:xfrm>
            <a:off x="2543281" y="816467"/>
            <a:ext cx="1249125" cy="646331"/>
          </a:xfrm>
          <a:prstGeom prst="rect">
            <a:avLst/>
          </a:prstGeom>
          <a:noFill/>
        </p:spPr>
        <p:txBody>
          <a:bodyPr wrap="none" rtlCol="0">
            <a:spAutoFit/>
          </a:bodyPr>
          <a:lstStyle/>
          <a:p>
            <a:pPr algn="ctr"/>
            <a:r>
              <a:rPr lang="en-US" altLang="zh-TW" dirty="0" smtClean="0"/>
              <a:t>Hall</a:t>
            </a:r>
          </a:p>
          <a:p>
            <a:pPr algn="ctr"/>
            <a:r>
              <a:rPr lang="en-US" altLang="zh-TW" dirty="0" smtClean="0"/>
              <a:t>{</a:t>
            </a:r>
            <a:r>
              <a:rPr lang="en-US" altLang="zh-TW" dirty="0" err="1" smtClean="0"/>
              <a:t>New,City</a:t>
            </a:r>
            <a:r>
              <a:rPr lang="en-US" altLang="zh-TW" dirty="0" smtClean="0"/>
              <a:t>}</a:t>
            </a:r>
            <a:endParaRPr lang="zh-TW" altLang="en-US" dirty="0"/>
          </a:p>
        </p:txBody>
      </p:sp>
      <p:sp>
        <p:nvSpPr>
          <p:cNvPr id="6" name="文字方塊 5"/>
          <p:cNvSpPr txBox="1"/>
          <p:nvPr/>
        </p:nvSpPr>
        <p:spPr>
          <a:xfrm>
            <a:off x="3766045" y="780741"/>
            <a:ext cx="1667339" cy="646331"/>
          </a:xfrm>
          <a:prstGeom prst="rect">
            <a:avLst/>
          </a:prstGeom>
          <a:noFill/>
        </p:spPr>
        <p:txBody>
          <a:bodyPr wrap="square" rtlCol="0">
            <a:spAutoFit/>
          </a:bodyPr>
          <a:lstStyle/>
          <a:p>
            <a:pPr algn="ctr"/>
            <a:r>
              <a:rPr lang="en-US" altLang="zh-TW" dirty="0" smtClean="0"/>
              <a:t>York</a:t>
            </a:r>
          </a:p>
          <a:p>
            <a:pPr algn="ctr"/>
            <a:r>
              <a:rPr lang="en-US" altLang="zh-TW" dirty="0" smtClean="0"/>
              <a:t>{</a:t>
            </a:r>
            <a:r>
              <a:rPr lang="en-US" altLang="zh-TW" dirty="0" err="1" smtClean="0"/>
              <a:t>New,City</a:t>
            </a:r>
            <a:r>
              <a:rPr lang="en-US" altLang="zh-TW" dirty="0" smtClean="0"/>
              <a:t>}</a:t>
            </a:r>
            <a:endParaRPr lang="zh-TW" altLang="en-US" dirty="0"/>
          </a:p>
        </p:txBody>
      </p:sp>
      <p:sp>
        <p:nvSpPr>
          <p:cNvPr id="7" name="文字方塊 6"/>
          <p:cNvSpPr txBox="1"/>
          <p:nvPr/>
        </p:nvSpPr>
        <p:spPr>
          <a:xfrm>
            <a:off x="5724128" y="797071"/>
            <a:ext cx="646331" cy="369332"/>
          </a:xfrm>
          <a:prstGeom prst="rect">
            <a:avLst/>
          </a:prstGeom>
          <a:noFill/>
        </p:spPr>
        <p:txBody>
          <a:bodyPr wrap="none" rtlCol="0">
            <a:spAutoFit/>
          </a:bodyPr>
          <a:lstStyle/>
          <a:p>
            <a:r>
              <a:rPr lang="en-US" altLang="zh-TW" dirty="0" smtClean="0"/>
              <a:t>New</a:t>
            </a:r>
          </a:p>
        </p:txBody>
      </p:sp>
      <p:sp>
        <p:nvSpPr>
          <p:cNvPr id="8" name="文字方塊 7"/>
          <p:cNvSpPr txBox="1"/>
          <p:nvPr/>
        </p:nvSpPr>
        <p:spPr>
          <a:xfrm>
            <a:off x="7169234" y="780741"/>
            <a:ext cx="582211" cy="369332"/>
          </a:xfrm>
          <a:prstGeom prst="rect">
            <a:avLst/>
          </a:prstGeom>
          <a:noFill/>
        </p:spPr>
        <p:txBody>
          <a:bodyPr wrap="none" rtlCol="0">
            <a:spAutoFit/>
          </a:bodyPr>
          <a:lstStyle/>
          <a:p>
            <a:r>
              <a:rPr lang="en-US" altLang="zh-TW" dirty="0" smtClean="0"/>
              <a:t>City</a:t>
            </a:r>
          </a:p>
        </p:txBody>
      </p:sp>
      <p:sp>
        <p:nvSpPr>
          <p:cNvPr id="9" name="圓角矩形 8"/>
          <p:cNvSpPr/>
          <p:nvPr/>
        </p:nvSpPr>
        <p:spPr>
          <a:xfrm>
            <a:off x="2771800"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10" name="圓角矩形 9"/>
          <p:cNvSpPr/>
          <p:nvPr/>
        </p:nvSpPr>
        <p:spPr>
          <a:xfrm>
            <a:off x="2771800"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01</a:t>
            </a:r>
            <a:endParaRPr lang="zh-TW" altLang="en-US" dirty="0">
              <a:solidFill>
                <a:srgbClr val="FF0000"/>
              </a:solidFill>
            </a:endParaRPr>
          </a:p>
        </p:txBody>
      </p:sp>
      <p:sp>
        <p:nvSpPr>
          <p:cNvPr id="11" name="圓角矩形 10"/>
          <p:cNvSpPr/>
          <p:nvPr/>
        </p:nvSpPr>
        <p:spPr>
          <a:xfrm>
            <a:off x="2771800"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a:t>
            </a:r>
            <a:endParaRPr lang="zh-TW" altLang="en-US" dirty="0">
              <a:solidFill>
                <a:srgbClr val="FF0000"/>
              </a:solidFill>
            </a:endParaRPr>
          </a:p>
        </p:txBody>
      </p:sp>
      <p:sp>
        <p:nvSpPr>
          <p:cNvPr id="12" name="圓角矩形 11"/>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a:t>
            </a:r>
            <a:endParaRPr lang="zh-TW" altLang="en-US" dirty="0">
              <a:solidFill>
                <a:srgbClr val="FF0000"/>
              </a:solidFill>
            </a:endParaRPr>
          </a:p>
        </p:txBody>
      </p:sp>
      <p:sp>
        <p:nvSpPr>
          <p:cNvPr id="13" name="圓角矩形 12"/>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14" name="圓角矩形 13"/>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15" name="圓角矩形 14"/>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00</a:t>
            </a:r>
            <a:endParaRPr lang="zh-TW" altLang="en-US" dirty="0">
              <a:solidFill>
                <a:srgbClr val="FF0000"/>
              </a:solidFill>
            </a:endParaRPr>
          </a:p>
        </p:txBody>
      </p:sp>
      <p:sp>
        <p:nvSpPr>
          <p:cNvPr id="16" name="圓角矩形 15"/>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2458894" y="1492028"/>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27" name="文字方塊 26"/>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28" name="文字方塊 27"/>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29" name="文字方塊 28"/>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mc:AlternateContent xmlns:mc="http://schemas.openxmlformats.org/markup-compatibility/2006" xmlns:a14="http://schemas.microsoft.com/office/drawing/2010/main">
        <mc:Choice Requires="a14">
          <p:sp>
            <p:nvSpPr>
              <p:cNvPr id="30" name="矩形 29"/>
              <p:cNvSpPr/>
              <p:nvPr/>
            </p:nvSpPr>
            <p:spPr>
              <a:xfrm>
                <a:off x="755576" y="3107890"/>
                <a:ext cx="279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a:latin typeface="Cambria Math"/>
                            </a:rPr>
                          </m:ctrlPr>
                        </m:mPr>
                        <m:mr>
                          <m:e>
                            <m:r>
                              <m:rPr>
                                <m:brk m:alnAt="7"/>
                              </m:rPr>
                              <a:rPr lang="en-US" altLang="zh-TW" i="1">
                                <a:latin typeface="Cambria Math"/>
                              </a:rPr>
                              <m:t>𝐻</m:t>
                            </m:r>
                            <m:r>
                              <a:rPr lang="en-US" altLang="zh-TW" i="1">
                                <a:latin typeface="Cambria Math"/>
                              </a:rPr>
                              <m:t>𝑎𝑙𝑙</m:t>
                            </m:r>
                          </m:e>
                          <m:e>
                            <m:r>
                              <a:rPr lang="en-US" altLang="zh-TW" i="1">
                                <a:latin typeface="Cambria Math"/>
                              </a:rPr>
                              <m:t>𝑌𝑜𝑟𝑘</m:t>
                            </m:r>
                          </m:e>
                          <m:e>
                            <m:r>
                              <a:rPr lang="en-US" altLang="zh-TW" i="1">
                                <a:latin typeface="Cambria Math"/>
                              </a:rPr>
                              <m:t>𝑁𝑒𝑤</m:t>
                            </m:r>
                          </m:e>
                          <m:e>
                            <m:r>
                              <a:rPr lang="en-US" altLang="zh-TW" i="1">
                                <a:latin typeface="Cambria Math"/>
                              </a:rPr>
                              <m:t>𝐶𝑖𝑡𝑦</m:t>
                            </m:r>
                          </m:e>
                        </m:mr>
                      </m:m>
                    </m:oMath>
                  </m:oMathPara>
                </a14:m>
                <a:endParaRPr lang="zh-TW" altLang="en-US" dirty="0"/>
              </a:p>
            </p:txBody>
          </p:sp>
        </mc:Choice>
        <mc:Fallback xmlns="">
          <p:sp>
            <p:nvSpPr>
              <p:cNvPr id="30" name="矩形 29"/>
              <p:cNvSpPr>
                <a:spLocks noRot="1" noChangeAspect="1" noMove="1" noResize="1" noEditPoints="1" noAdjustHandles="1" noChangeArrowheads="1" noChangeShapeType="1" noTextEdit="1"/>
              </p:cNvSpPr>
              <p:nvPr/>
            </p:nvSpPr>
            <p:spPr>
              <a:xfrm>
                <a:off x="755576" y="3107890"/>
                <a:ext cx="2790251" cy="369332"/>
              </a:xfrm>
              <a:prstGeom prst="rect">
                <a:avLst/>
              </a:prstGeom>
              <a:blipFill rotWithShape="1">
                <a:blip r:embed="rId2"/>
                <a:stretch>
                  <a:fillRect b="-11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p:cNvSpPr txBox="1"/>
              <p:nvPr/>
            </p:nvSpPr>
            <p:spPr>
              <a:xfrm>
                <a:off x="236334" y="5511859"/>
                <a:ext cx="8224098" cy="950004"/>
              </a:xfrm>
              <a:prstGeom prst="rect">
                <a:avLst/>
              </a:prstGeom>
              <a:noFill/>
            </p:spPr>
            <p:txBody>
              <a:bodyPr wrap="square" rtlCol="0">
                <a:spAutoFit/>
              </a:bodyPr>
              <a:lstStyle/>
              <a:p>
                <a14:m>
                  <m:oMath xmlns:m="http://schemas.openxmlformats.org/officeDocument/2006/math">
                    <m:nary>
                      <m:naryPr>
                        <m:chr m:val="∑"/>
                        <m:supHide m:val="on"/>
                        <m:ctrlPr>
                          <a:rPr lang="pt-BR" altLang="zh-TW" i="1" smtClean="0">
                            <a:latin typeface="Cambria Math"/>
                          </a:rPr>
                        </m:ctrlPr>
                      </m:naryPr>
                      <m:sub>
                        <m:r>
                          <m:rPr>
                            <m:brk m:alnAt="23"/>
                          </m:rPr>
                          <a:rPr lang="en-US" altLang="zh-TW" b="0" i="1" smtClean="0">
                            <a:latin typeface="Cambria Math"/>
                          </a:rPr>
                          <m:t>𝑞</m:t>
                        </m:r>
                        <m:r>
                          <a:rPr lang="pt-BR" altLang="zh-TW" i="1">
                            <a:latin typeface="Cambria Math"/>
                          </a:rPr>
                          <m:t>∈</m:t>
                        </m:r>
                        <m:r>
                          <a:rPr lang="en-US" altLang="zh-TW" b="0" i="1" smtClean="0">
                            <a:latin typeface="Cambria Math"/>
                          </a:rPr>
                          <m:t>𝑄</m:t>
                        </m:r>
                      </m:sub>
                      <m:sup/>
                      <m:e>
                        <m:d>
                          <m:dPr>
                            <m:begChr m:val=""/>
                            <m:endChr m:val=""/>
                            <m:ctrlPr>
                              <a:rPr lang="pt-BR" altLang="zh-TW" i="1" smtClean="0">
                                <a:latin typeface="Cambria Math"/>
                              </a:rPr>
                            </m:ctrlPr>
                          </m:dPr>
                          <m:e>
                            <m:r>
                              <a:rPr lang="en-US" altLang="zh-TW" b="0" i="1" smtClean="0">
                                <a:latin typeface="Cambria Math"/>
                              </a:rPr>
                              <m:t>𝐹</m:t>
                            </m:r>
                            <m:d>
                              <m:dPr>
                                <m:ctrlPr>
                                  <a:rPr lang="en-US" altLang="zh-TW" b="0" i="1" smtClean="0">
                                    <a:latin typeface="Cambria Math"/>
                                  </a:rPr>
                                </m:ctrlPr>
                              </m:dPr>
                              <m:e>
                                <m:r>
                                  <a:rPr lang="en-US" altLang="zh-TW" b="0" i="1" smtClean="0">
                                    <a:latin typeface="Cambria Math"/>
                                  </a:rPr>
                                  <m:t>𝐵</m:t>
                                </m:r>
                                <m:r>
                                  <a:rPr lang="en-US" altLang="zh-TW" b="0" i="1" smtClean="0">
                                    <a:latin typeface="Cambria Math"/>
                                  </a:rPr>
                                  <m:t>,</m:t>
                                </m:r>
                                <m:r>
                                  <a:rPr lang="en-US" altLang="zh-TW" b="0" i="1" smtClean="0">
                                    <a:latin typeface="Cambria Math"/>
                                  </a:rPr>
                                  <m:t>𝑞</m:t>
                                </m:r>
                              </m:e>
                            </m:d>
                            <m:r>
                              <a:rPr lang="en-US" altLang="zh-TW" b="0" i="1" smtClean="0">
                                <a:latin typeface="Cambria Math"/>
                              </a:rPr>
                              <m:t>=</m:t>
                            </m:r>
                          </m:e>
                        </m:d>
                      </m:e>
                    </m:nary>
                    <m:r>
                      <a:rPr lang="en-US" altLang="zh-TW" b="0" i="0" smtClean="0">
                        <a:latin typeface="Cambria Math"/>
                      </a:rPr>
                      <m:t> </m:t>
                    </m:r>
                  </m:oMath>
                </a14:m>
                <a:r>
                  <a:rPr lang="en-US" altLang="zh-TW" b="0" dirty="0" smtClean="0">
                    <a:solidFill>
                      <a:srgbClr val="C00000"/>
                    </a:solidFill>
                  </a:rPr>
                  <a:t>(q1)</a:t>
                </a:r>
                <a:r>
                  <a:rPr lang="en-US" altLang="zh-TW" b="0" dirty="0" smtClean="0"/>
                  <a:t>[0*3+1*3+1*3]+[0*4+1*4+1*4]</a:t>
                </a:r>
                <a:r>
                  <a:rPr lang="en-US" altLang="zh-TW" dirty="0"/>
                  <a:t> +[0*5+0*5+0*5</a:t>
                </a:r>
                <a:r>
                  <a:rPr lang="en-US" altLang="zh-TW" dirty="0" smtClean="0"/>
                  <a:t>]+[</a:t>
                </a:r>
                <a:r>
                  <a:rPr lang="en-US" altLang="zh-TW" dirty="0"/>
                  <a:t>0*5+0*5+0*5</a:t>
                </a:r>
                <a:r>
                  <a:rPr lang="en-US" altLang="zh-TW" dirty="0" smtClean="0"/>
                  <a:t>]</a:t>
                </a:r>
                <a:endParaRPr lang="en-US" altLang="zh-TW" b="0" dirty="0" smtClean="0"/>
              </a:p>
              <a:p>
                <a:r>
                  <a:rPr lang="en-US" altLang="zh-TW" dirty="0"/>
                  <a:t> </a:t>
                </a:r>
                <a:r>
                  <a:rPr lang="en-US" altLang="zh-TW" dirty="0" smtClean="0"/>
                  <a:t>                     +</a:t>
                </a:r>
                <a:r>
                  <a:rPr lang="en-US" altLang="zh-TW" dirty="0" smtClean="0">
                    <a:solidFill>
                      <a:srgbClr val="C00000"/>
                    </a:solidFill>
                  </a:rPr>
                  <a:t>(q2)</a:t>
                </a:r>
                <a:r>
                  <a:rPr lang="en-US" altLang="zh-TW" dirty="0" smtClean="0"/>
                  <a:t>[0*4+1*4+1*4]+[</a:t>
                </a:r>
                <a:r>
                  <a:rPr lang="en-US" altLang="zh-TW" dirty="0"/>
                  <a:t>0*5+0*5+0*5] +[0*5+0*5+0*5</a:t>
                </a:r>
                <a:r>
                  <a:rPr lang="en-US" altLang="zh-TW" dirty="0" smtClean="0"/>
                  <a:t>]</a:t>
                </a:r>
                <a:endParaRPr lang="en-US" altLang="zh-TW" dirty="0">
                  <a:solidFill>
                    <a:srgbClr val="0070C0"/>
                  </a:solidFill>
                </a:endParaRPr>
              </a:p>
              <a:p>
                <a:r>
                  <a:rPr lang="en-US" altLang="zh-TW" b="0" dirty="0" smtClean="0"/>
                  <a:t>                       =14+8=</a:t>
                </a:r>
                <a:r>
                  <a:rPr lang="en-US" altLang="zh-TW" dirty="0" smtClean="0"/>
                  <a:t>22</a:t>
                </a:r>
                <a:endParaRPr lang="en-US" altLang="zh-TW" b="0" dirty="0" smtClean="0"/>
              </a:p>
            </p:txBody>
          </p:sp>
        </mc:Choice>
        <mc:Fallback xmlns="">
          <p:sp>
            <p:nvSpPr>
              <p:cNvPr id="33" name="文字方塊 32"/>
              <p:cNvSpPr txBox="1">
                <a:spLocks noRot="1" noChangeAspect="1" noMove="1" noResize="1" noEditPoints="1" noAdjustHandles="1" noChangeArrowheads="1" noChangeShapeType="1" noTextEdit="1"/>
              </p:cNvSpPr>
              <p:nvPr/>
            </p:nvSpPr>
            <p:spPr>
              <a:xfrm>
                <a:off x="236334" y="5511859"/>
                <a:ext cx="8224098" cy="950004"/>
              </a:xfrm>
              <a:prstGeom prst="rect">
                <a:avLst/>
              </a:prstGeom>
              <a:blipFill rotWithShape="1">
                <a:blip r:embed="rId3"/>
                <a:stretch>
                  <a:fillRect l="-4151" t="-46154" r="-1334" b="-11538"/>
                </a:stretch>
              </a:blipFill>
            </p:spPr>
            <p:txBody>
              <a:bodyPr/>
              <a:lstStyle/>
              <a:p>
                <a:r>
                  <a:rPr lang="zh-TW" altLang="en-US">
                    <a:noFill/>
                  </a:rPr>
                  <a:t> </a:t>
                </a:r>
              </a:p>
            </p:txBody>
          </p:sp>
        </mc:Fallback>
      </mc:AlternateContent>
      <p:sp>
        <p:nvSpPr>
          <p:cNvPr id="34" name="矩形 33"/>
          <p:cNvSpPr/>
          <p:nvPr/>
        </p:nvSpPr>
        <p:spPr>
          <a:xfrm>
            <a:off x="236334" y="4725144"/>
            <a:ext cx="3775714" cy="923330"/>
          </a:xfrm>
          <a:prstGeom prst="rect">
            <a:avLst/>
          </a:prstGeom>
        </p:spPr>
        <p:txBody>
          <a:bodyPr wrap="none">
            <a:spAutoFit/>
          </a:bodyPr>
          <a:lstStyle/>
          <a:p>
            <a:r>
              <a:rPr lang="en-US" altLang="zh-TW" dirty="0" smtClean="0"/>
              <a:t>Query(q1):</a:t>
            </a:r>
            <a:r>
              <a:rPr lang="zh-TW" altLang="en-US" dirty="0"/>
              <a:t>“ </a:t>
            </a:r>
            <a:r>
              <a:rPr lang="en-US" altLang="zh-TW" dirty="0"/>
              <a:t>New York City </a:t>
            </a:r>
            <a:r>
              <a:rPr lang="en-US" altLang="zh-TW" dirty="0" smtClean="0"/>
              <a:t>Hall</a:t>
            </a:r>
            <a:r>
              <a:rPr lang="zh-TW" altLang="en-US" dirty="0" smtClean="0"/>
              <a:t>“</a:t>
            </a:r>
            <a:r>
              <a:rPr lang="en-US" altLang="zh-TW" dirty="0" smtClean="0"/>
              <a:t> </a:t>
            </a:r>
          </a:p>
          <a:p>
            <a:r>
              <a:rPr lang="en-US" altLang="zh-TW" dirty="0" smtClean="0"/>
              <a:t>Query(q2):</a:t>
            </a:r>
            <a:r>
              <a:rPr lang="zh-TW" altLang="en-US" dirty="0"/>
              <a:t>“ </a:t>
            </a:r>
            <a:r>
              <a:rPr lang="en-US" altLang="zh-TW" dirty="0"/>
              <a:t>New York </a:t>
            </a:r>
            <a:r>
              <a:rPr lang="en-US" altLang="zh-TW" dirty="0" smtClean="0"/>
              <a:t>City</a:t>
            </a:r>
            <a:r>
              <a:rPr lang="zh-TW" altLang="en-US" dirty="0" smtClean="0"/>
              <a:t>“</a:t>
            </a:r>
            <a:r>
              <a:rPr lang="en-US" altLang="zh-TW" dirty="0" smtClean="0"/>
              <a:t> </a:t>
            </a:r>
            <a:endParaRPr lang="zh-TW" altLang="en-US" dirty="0"/>
          </a:p>
          <a:p>
            <a:endParaRPr lang="zh-TW" altLang="en-US" dirty="0"/>
          </a:p>
        </p:txBody>
      </p:sp>
      <p:pic>
        <p:nvPicPr>
          <p:cNvPr id="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237" y="4437112"/>
            <a:ext cx="3000414" cy="902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橢圓 30"/>
          <p:cNvSpPr/>
          <p:nvPr/>
        </p:nvSpPr>
        <p:spPr>
          <a:xfrm>
            <a:off x="5896133" y="4399186"/>
            <a:ext cx="1200222" cy="6859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7" name="文字方塊 36"/>
              <p:cNvSpPr txBox="1"/>
              <p:nvPr/>
            </p:nvSpPr>
            <p:spPr>
              <a:xfrm>
                <a:off x="132728" y="3445419"/>
                <a:ext cx="3340465" cy="12684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𝐵</m:t>
                      </m:r>
                      <m:r>
                        <a:rPr lang="en-US" altLang="zh-TW" b="0" i="1" smtClean="0">
                          <a:latin typeface="Cambria Math"/>
                        </a:rPr>
                        <m:t>=</m:t>
                      </m:r>
                      <m:m>
                        <m:mPr>
                          <m:mcs>
                            <m:mc>
                              <m:mcPr>
                                <m:count m:val="1"/>
                                <m:mcJc m:val="center"/>
                              </m:mcPr>
                            </m:mc>
                          </m:mcs>
                          <m:ctrlPr>
                            <a:rPr lang="en-US" altLang="zh-TW" i="1">
                              <a:latin typeface="Cambria Math"/>
                            </a:rPr>
                          </m:ctrlPr>
                        </m:mPr>
                        <m:mr>
                          <m:e>
                            <m:r>
                              <m:rPr>
                                <m:brk m:alnAt="7"/>
                              </m:rPr>
                              <a:rPr lang="en-US" altLang="zh-TW" b="0" i="1" smtClean="0">
                                <a:latin typeface="Cambria Math"/>
                              </a:rPr>
                              <m:t>𝐿</m:t>
                            </m:r>
                            <m:r>
                              <a:rPr lang="en-US" altLang="zh-TW" b="0" i="1" smtClean="0">
                                <a:latin typeface="Cambria Math"/>
                              </a:rPr>
                              <m:t>1</m:t>
                            </m:r>
                          </m:e>
                        </m:mr>
                        <m:mr>
                          <m:e>
                            <m:r>
                              <a:rPr lang="en-US" altLang="zh-TW" b="0" i="1" smtClean="0">
                                <a:latin typeface="Cambria Math"/>
                              </a:rPr>
                              <m:t>𝐿</m:t>
                            </m:r>
                            <m:r>
                              <a:rPr lang="en-US" altLang="zh-TW" b="0" i="1" smtClean="0">
                                <a:latin typeface="Cambria Math"/>
                              </a:rPr>
                              <m:t>2</m:t>
                            </m:r>
                          </m:e>
                        </m:mr>
                        <m:mr>
                          <m:e>
                            <m:r>
                              <a:rPr lang="en-US" altLang="zh-TW" b="0" i="1" smtClean="0">
                                <a:latin typeface="Cambria Math"/>
                              </a:rPr>
                              <m:t>𝐿</m:t>
                            </m:r>
                            <m:r>
                              <a:rPr lang="en-US" altLang="zh-TW" b="0" i="1" smtClean="0">
                                <a:latin typeface="Cambria Math"/>
                              </a:rPr>
                              <m:t>3</m:t>
                            </m:r>
                          </m:e>
                        </m:mr>
                        <m:mr>
                          <m:e>
                            <m:r>
                              <a:rPr lang="en-US" altLang="zh-TW" b="0" i="1" smtClean="0">
                                <a:latin typeface="Cambria Math"/>
                              </a:rPr>
                              <m:t>𝐿</m:t>
                            </m:r>
                            <m:r>
                              <a:rPr lang="en-US" altLang="zh-TW" b="0" i="1" smtClean="0">
                                <a:latin typeface="Cambria Math"/>
                              </a:rPr>
                              <m:t>4</m:t>
                            </m:r>
                          </m:e>
                        </m:mr>
                      </m:m>
                      <m:d>
                        <m:dPr>
                          <m:begChr m:val="["/>
                          <m:endChr m:val="]"/>
                          <m:ctrlPr>
                            <a:rPr lang="en-US" altLang="zh-TW" i="1">
                              <a:latin typeface="Cambria Math"/>
                            </a:rPr>
                          </m:ctrlPr>
                        </m:dPr>
                        <m:e>
                          <m:m>
                            <m:mPr>
                              <m:mcs>
                                <m:mc>
                                  <m:mcPr>
                                    <m:count m:val="4"/>
                                    <m:mcJc m:val="center"/>
                                  </m:mcPr>
                                </m:mc>
                              </m:mcs>
                              <m:ctrlPr>
                                <a:rPr lang="en-US" altLang="zh-TW" i="1">
                                  <a:latin typeface="Cambria Math"/>
                                </a:rPr>
                              </m:ctrlPr>
                            </m:mPr>
                            <m:mr>
                              <m:e>
                                <m:r>
                                  <m:rPr>
                                    <m:nor/>
                                  </m:rPr>
                                  <a:rPr lang="zh-TW" altLang="en-US"/>
                                  <m:t>╳</m:t>
                                </m:r>
                              </m:e>
                              <m:e>
                                <m:r>
                                  <a:rPr lang="en-US" altLang="zh-TW" i="1">
                                    <a:latin typeface="Cambria Math"/>
                                  </a:rPr>
                                  <m:t>     </m:t>
                                </m:r>
                                <m:r>
                                  <a:rPr lang="en-US" altLang="zh-TW" i="1" smtClean="0">
                                    <a:solidFill>
                                      <a:srgbClr val="FF0000"/>
                                    </a:solidFill>
                                    <a:latin typeface="Cambria Math"/>
                                  </a:rPr>
                                  <m:t> </m:t>
                                </m:r>
                                <m:r>
                                  <a:rPr lang="en-US" altLang="zh-TW" b="0" i="1" smtClean="0">
                                    <a:solidFill>
                                      <a:schemeClr val="tx1"/>
                                    </a:solidFill>
                                    <a:latin typeface="Cambria Math"/>
                                  </a:rPr>
                                  <m:t>0</m:t>
                                </m:r>
                              </m:e>
                              <m:e>
                                <m:r>
                                  <a:rPr lang="en-US" altLang="zh-TW" i="1">
                                    <a:latin typeface="Cambria Math"/>
                                  </a:rPr>
                                  <m:t>      1</m:t>
                                </m:r>
                              </m:e>
                              <m:e>
                                <m:r>
                                  <a:rPr lang="en-US" altLang="zh-TW" i="1">
                                    <a:latin typeface="Cambria Math"/>
                                  </a:rPr>
                                  <m:t>     1</m:t>
                                </m:r>
                              </m:e>
                            </m:mr>
                            <m:mr>
                              <m:e>
                                <m:r>
                                  <a:rPr lang="en-US" altLang="zh-TW" b="0" i="1" smtClean="0">
                                    <a:latin typeface="Cambria Math"/>
                                  </a:rPr>
                                  <m:t>0</m:t>
                                </m:r>
                              </m:e>
                              <m:e>
                                <m:r>
                                  <m:rPr>
                                    <m:nor/>
                                  </m:rPr>
                                  <a:rPr lang="en-US" altLang="zh-TW">
                                    <a:solidFill>
                                      <a:srgbClr val="FF0000"/>
                                    </a:solidFill>
                                    <a:latin typeface="Cambria Math"/>
                                  </a:rPr>
                                  <m:t>    </m:t>
                                </m:r>
                                <m:r>
                                  <m:rPr>
                                    <m:nor/>
                                  </m:rPr>
                                  <a:rPr lang="zh-TW" altLang="en-US"/>
                                  <m:t>╳</m:t>
                                </m:r>
                              </m:e>
                              <m:e>
                                <m:r>
                                  <a:rPr lang="en-US" altLang="zh-TW" i="1">
                                    <a:latin typeface="Cambria Math"/>
                                  </a:rPr>
                                  <m:t>      1</m:t>
                                </m:r>
                              </m:e>
                              <m:e>
                                <m:r>
                                  <a:rPr lang="en-US" altLang="zh-TW" i="1">
                                    <a:latin typeface="Cambria Math"/>
                                  </a:rPr>
                                  <m:t>     1</m:t>
                                </m:r>
                              </m:e>
                            </m:mr>
                            <m:mr>
                              <m:e>
                                <m:r>
                                  <a:rPr lang="en-US" altLang="zh-TW" i="1">
                                    <a:latin typeface="Cambria Math"/>
                                  </a:rPr>
                                  <m:t>0</m:t>
                                </m:r>
                              </m:e>
                              <m:e>
                                <m:r>
                                  <a:rPr lang="en-US" altLang="zh-TW" i="1">
                                    <a:latin typeface="Cambria Math"/>
                                  </a:rPr>
                                  <m:t>      0</m:t>
                                </m:r>
                              </m:e>
                              <m:e>
                                <m:r>
                                  <m:rPr>
                                    <m:nor/>
                                  </m:rPr>
                                  <a:rPr lang="en-US" altLang="zh-TW">
                                    <a:latin typeface="Cambria Math"/>
                                  </a:rPr>
                                  <m:t>    </m:t>
                                </m:r>
                                <m:r>
                                  <m:rPr>
                                    <m:nor/>
                                  </m:rPr>
                                  <a:rPr lang="zh-TW" altLang="en-US"/>
                                  <m:t>╳</m:t>
                                </m:r>
                              </m:e>
                              <m:e>
                                <m:r>
                                  <a:rPr lang="en-US" altLang="zh-TW" i="1">
                                    <a:latin typeface="Cambria Math"/>
                                  </a:rPr>
                                  <m:t>     0</m:t>
                                </m:r>
                              </m:e>
                            </m:mr>
                            <m:mr>
                              <m:e>
                                <m:r>
                                  <a:rPr lang="en-US" altLang="zh-TW" i="1">
                                    <a:latin typeface="Cambria Math"/>
                                  </a:rPr>
                                  <m:t>0</m:t>
                                </m:r>
                              </m:e>
                              <m:e>
                                <m:r>
                                  <a:rPr lang="en-US" altLang="zh-TW" i="1">
                                    <a:latin typeface="Cambria Math"/>
                                  </a:rPr>
                                  <m:t>      0</m:t>
                                </m:r>
                              </m:e>
                              <m:e>
                                <m:r>
                                  <a:rPr lang="en-US" altLang="zh-TW" i="1">
                                    <a:latin typeface="Cambria Math"/>
                                  </a:rPr>
                                  <m:t>      0</m:t>
                                </m:r>
                              </m:e>
                              <m:e>
                                <m:r>
                                  <m:rPr>
                                    <m:nor/>
                                  </m:rPr>
                                  <a:rPr lang="en-US" altLang="zh-TW">
                                    <a:latin typeface="Cambria Math"/>
                                  </a:rPr>
                                  <m:t>   </m:t>
                                </m:r>
                                <m:r>
                                  <m:rPr>
                                    <m:nor/>
                                  </m:rPr>
                                  <a:rPr lang="zh-TW" altLang="en-US"/>
                                  <m:t>╳</m:t>
                                </m:r>
                              </m:e>
                            </m:mr>
                          </m:m>
                        </m:e>
                      </m:d>
                    </m:oMath>
                  </m:oMathPara>
                </a14:m>
                <a:endParaRPr lang="zh-TW" altLang="en-US"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132728" y="3445419"/>
                <a:ext cx="3340465" cy="1268489"/>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9848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fade">
                                      <p:cBhvr>
                                        <p:cTn id="10" dur="500"/>
                                        <p:tgtEl>
                                          <p:spTgt spid="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animEffect transition="in" filter="fade">
                                      <p:cBhvr>
                                        <p:cTn id="13"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2771800" y="447135"/>
            <a:ext cx="4897840" cy="369332"/>
          </a:xfrm>
          <a:prstGeom prst="rect">
            <a:avLst/>
          </a:prstGeom>
          <a:noFill/>
        </p:spPr>
        <p:txBody>
          <a:bodyPr wrap="square" rtlCol="0">
            <a:spAutoFit/>
          </a:bodyPr>
          <a:lstStyle/>
          <a:p>
            <a:r>
              <a:rPr lang="en-US" altLang="zh-TW" dirty="0" smtClean="0"/>
              <a:t>  L1                   L2                   L3                  L4</a:t>
            </a:r>
            <a:endParaRPr lang="zh-TW" altLang="en-US" dirty="0"/>
          </a:p>
        </p:txBody>
      </p:sp>
      <p:sp>
        <p:nvSpPr>
          <p:cNvPr id="7" name="文字方塊 6"/>
          <p:cNvSpPr txBox="1"/>
          <p:nvPr/>
        </p:nvSpPr>
        <p:spPr>
          <a:xfrm>
            <a:off x="2293117" y="816467"/>
            <a:ext cx="1749454" cy="646331"/>
          </a:xfrm>
          <a:prstGeom prst="rect">
            <a:avLst/>
          </a:prstGeom>
          <a:noFill/>
        </p:spPr>
        <p:txBody>
          <a:bodyPr wrap="none" rtlCol="0">
            <a:spAutoFit/>
          </a:bodyPr>
          <a:lstStyle/>
          <a:p>
            <a:pPr algn="ctr"/>
            <a:r>
              <a:rPr lang="en-US" altLang="zh-TW" dirty="0" smtClean="0"/>
              <a:t>Hall</a:t>
            </a:r>
          </a:p>
          <a:p>
            <a:pPr algn="ctr"/>
            <a:r>
              <a:rPr lang="en-US" altLang="zh-TW" dirty="0" smtClean="0"/>
              <a:t>{</a:t>
            </a:r>
            <a:r>
              <a:rPr lang="en-US" altLang="zh-TW" dirty="0" err="1" smtClean="0"/>
              <a:t>New,City,</a:t>
            </a:r>
            <a:r>
              <a:rPr lang="en-US" altLang="zh-TW" dirty="0" err="1" smtClean="0">
                <a:solidFill>
                  <a:srgbClr val="FF0000"/>
                </a:solidFill>
              </a:rPr>
              <a:t>York</a:t>
            </a:r>
            <a:r>
              <a:rPr lang="en-US" altLang="zh-TW" dirty="0" smtClean="0"/>
              <a:t>}</a:t>
            </a:r>
            <a:endParaRPr lang="zh-TW" altLang="en-US" dirty="0"/>
          </a:p>
        </p:txBody>
      </p:sp>
      <p:sp>
        <p:nvSpPr>
          <p:cNvPr id="8" name="文字方塊 7"/>
          <p:cNvSpPr txBox="1"/>
          <p:nvPr/>
        </p:nvSpPr>
        <p:spPr>
          <a:xfrm>
            <a:off x="3766045" y="780741"/>
            <a:ext cx="1667339" cy="646331"/>
          </a:xfrm>
          <a:prstGeom prst="rect">
            <a:avLst/>
          </a:prstGeom>
          <a:noFill/>
        </p:spPr>
        <p:txBody>
          <a:bodyPr wrap="square" rtlCol="0">
            <a:spAutoFit/>
          </a:bodyPr>
          <a:lstStyle/>
          <a:p>
            <a:pPr algn="ctr"/>
            <a:r>
              <a:rPr lang="en-US" altLang="zh-TW" dirty="0" smtClean="0"/>
              <a:t>York</a:t>
            </a:r>
          </a:p>
          <a:p>
            <a:pPr algn="ctr"/>
            <a:r>
              <a:rPr lang="en-US" altLang="zh-TW" dirty="0" smtClean="0"/>
              <a:t>{</a:t>
            </a:r>
            <a:r>
              <a:rPr lang="en-US" altLang="zh-TW" dirty="0" err="1" smtClean="0"/>
              <a:t>New,City</a:t>
            </a:r>
            <a:r>
              <a:rPr lang="en-US" altLang="zh-TW" dirty="0" smtClean="0"/>
              <a:t>}</a:t>
            </a:r>
            <a:endParaRPr lang="zh-TW" altLang="en-US" dirty="0"/>
          </a:p>
        </p:txBody>
      </p:sp>
      <p:sp>
        <p:nvSpPr>
          <p:cNvPr id="9" name="文字方塊 8"/>
          <p:cNvSpPr txBox="1"/>
          <p:nvPr/>
        </p:nvSpPr>
        <p:spPr>
          <a:xfrm>
            <a:off x="5724128" y="797071"/>
            <a:ext cx="646331" cy="369332"/>
          </a:xfrm>
          <a:prstGeom prst="rect">
            <a:avLst/>
          </a:prstGeom>
          <a:noFill/>
        </p:spPr>
        <p:txBody>
          <a:bodyPr wrap="none" rtlCol="0">
            <a:spAutoFit/>
          </a:bodyPr>
          <a:lstStyle/>
          <a:p>
            <a:r>
              <a:rPr lang="en-US" altLang="zh-TW" dirty="0" smtClean="0"/>
              <a:t>New</a:t>
            </a:r>
          </a:p>
        </p:txBody>
      </p:sp>
      <p:sp>
        <p:nvSpPr>
          <p:cNvPr id="10" name="文字方塊 9"/>
          <p:cNvSpPr txBox="1"/>
          <p:nvPr/>
        </p:nvSpPr>
        <p:spPr>
          <a:xfrm>
            <a:off x="7169234" y="780741"/>
            <a:ext cx="582211" cy="369332"/>
          </a:xfrm>
          <a:prstGeom prst="rect">
            <a:avLst/>
          </a:prstGeom>
          <a:noFill/>
        </p:spPr>
        <p:txBody>
          <a:bodyPr wrap="none" rtlCol="0">
            <a:spAutoFit/>
          </a:bodyPr>
          <a:lstStyle/>
          <a:p>
            <a:r>
              <a:rPr lang="en-US" altLang="zh-TW" dirty="0" smtClean="0"/>
              <a:t>City</a:t>
            </a:r>
          </a:p>
        </p:txBody>
      </p:sp>
      <p:sp>
        <p:nvSpPr>
          <p:cNvPr id="11" name="圓角矩形 10"/>
          <p:cNvSpPr/>
          <p:nvPr/>
        </p:nvSpPr>
        <p:spPr>
          <a:xfrm>
            <a:off x="2771800"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101</a:t>
            </a:r>
            <a:endParaRPr lang="zh-TW" altLang="en-US" dirty="0">
              <a:solidFill>
                <a:srgbClr val="FF0000"/>
              </a:solidFill>
            </a:endParaRPr>
          </a:p>
        </p:txBody>
      </p:sp>
      <p:sp>
        <p:nvSpPr>
          <p:cNvPr id="12" name="圓角矩形 11"/>
          <p:cNvSpPr/>
          <p:nvPr/>
        </p:nvSpPr>
        <p:spPr>
          <a:xfrm>
            <a:off x="2771800"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011</a:t>
            </a:r>
            <a:endParaRPr lang="zh-TW" altLang="en-US" dirty="0">
              <a:solidFill>
                <a:srgbClr val="FF0000"/>
              </a:solidFill>
            </a:endParaRPr>
          </a:p>
        </p:txBody>
      </p:sp>
      <p:sp>
        <p:nvSpPr>
          <p:cNvPr id="13" name="圓角矩形 12"/>
          <p:cNvSpPr/>
          <p:nvPr/>
        </p:nvSpPr>
        <p:spPr>
          <a:xfrm>
            <a:off x="2771800"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110</a:t>
            </a:r>
            <a:endParaRPr lang="zh-TW" altLang="en-US" dirty="0">
              <a:solidFill>
                <a:srgbClr val="FF0000"/>
              </a:solidFill>
            </a:endParaRPr>
          </a:p>
        </p:txBody>
      </p:sp>
      <p:sp>
        <p:nvSpPr>
          <p:cNvPr id="14" name="圓角矩形 13"/>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a:t>
            </a:r>
            <a:endParaRPr lang="zh-TW" altLang="en-US" dirty="0">
              <a:solidFill>
                <a:srgbClr val="FF0000"/>
              </a:solidFill>
            </a:endParaRPr>
          </a:p>
        </p:txBody>
      </p:sp>
      <p:sp>
        <p:nvSpPr>
          <p:cNvPr id="15" name="圓角矩形 14"/>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16" name="圓角矩形 15"/>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17" name="圓角矩形 16"/>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00</a:t>
            </a:r>
            <a:endParaRPr lang="zh-TW" altLang="en-US" dirty="0">
              <a:solidFill>
                <a:srgbClr val="FF0000"/>
              </a:solidFill>
            </a:endParaRPr>
          </a:p>
        </p:txBody>
      </p:sp>
      <p:sp>
        <p:nvSpPr>
          <p:cNvPr id="18" name="圓角矩形 17"/>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26"/>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2458894" y="1492028"/>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29" name="文字方塊 28"/>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30" name="文字方塊 29"/>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31" name="文字方塊 30"/>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p:sp>
        <p:nvSpPr>
          <p:cNvPr id="32" name="矩形 31"/>
          <p:cNvSpPr/>
          <p:nvPr/>
        </p:nvSpPr>
        <p:spPr>
          <a:xfrm>
            <a:off x="236334" y="4725144"/>
            <a:ext cx="3839834" cy="646331"/>
          </a:xfrm>
          <a:prstGeom prst="rect">
            <a:avLst/>
          </a:prstGeom>
        </p:spPr>
        <p:txBody>
          <a:bodyPr wrap="none">
            <a:spAutoFit/>
          </a:bodyPr>
          <a:lstStyle/>
          <a:p>
            <a:r>
              <a:rPr lang="en-US" altLang="zh-TW" dirty="0" smtClean="0"/>
              <a:t>Query(q1):</a:t>
            </a:r>
            <a:r>
              <a:rPr lang="zh-TW" altLang="en-US" dirty="0"/>
              <a:t>“ </a:t>
            </a:r>
            <a:r>
              <a:rPr lang="en-US" altLang="zh-TW" dirty="0"/>
              <a:t>New York City </a:t>
            </a:r>
            <a:r>
              <a:rPr lang="en-US" altLang="zh-TW" dirty="0" smtClean="0"/>
              <a:t>Hall</a:t>
            </a:r>
            <a:r>
              <a:rPr lang="zh-TW" altLang="en-US" dirty="0" smtClean="0"/>
              <a:t>“</a:t>
            </a:r>
            <a:endParaRPr lang="en-US" altLang="zh-TW" dirty="0" smtClean="0"/>
          </a:p>
          <a:p>
            <a:r>
              <a:rPr lang="en-US" altLang="zh-TW" dirty="0" smtClean="0"/>
              <a:t>Query(q2):</a:t>
            </a:r>
            <a:r>
              <a:rPr lang="zh-TW" altLang="en-US" dirty="0"/>
              <a:t>“ </a:t>
            </a:r>
            <a:r>
              <a:rPr lang="en-US" altLang="zh-TW" dirty="0"/>
              <a:t>New York </a:t>
            </a:r>
            <a:r>
              <a:rPr lang="en-US" altLang="zh-TW" dirty="0" smtClean="0"/>
              <a:t>City</a:t>
            </a:r>
            <a:r>
              <a:rPr lang="zh-TW" altLang="en-US" dirty="0" smtClean="0"/>
              <a:t>“</a:t>
            </a:r>
            <a:r>
              <a:rPr lang="en-US" altLang="zh-TW" dirty="0" smtClean="0"/>
              <a:t> </a:t>
            </a:r>
            <a:endParaRPr lang="zh-TW" altLang="en-US" dirty="0"/>
          </a:p>
        </p:txBody>
      </p:sp>
      <mc:AlternateContent xmlns:mc="http://schemas.openxmlformats.org/markup-compatibility/2006" xmlns:a14="http://schemas.microsoft.com/office/drawing/2010/main">
        <mc:Choice Requires="a14">
          <p:sp>
            <p:nvSpPr>
              <p:cNvPr id="33" name="文字方塊 32"/>
              <p:cNvSpPr txBox="1"/>
              <p:nvPr/>
            </p:nvSpPr>
            <p:spPr>
              <a:xfrm>
                <a:off x="132728" y="3445419"/>
                <a:ext cx="3340465" cy="12684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𝐵</m:t>
                      </m:r>
                      <m:r>
                        <a:rPr lang="en-US" altLang="zh-TW" b="0" i="1" smtClean="0">
                          <a:latin typeface="Cambria Math"/>
                        </a:rPr>
                        <m:t>=</m:t>
                      </m:r>
                      <m:m>
                        <m:mPr>
                          <m:mcs>
                            <m:mc>
                              <m:mcPr>
                                <m:count m:val="1"/>
                                <m:mcJc m:val="center"/>
                              </m:mcPr>
                            </m:mc>
                          </m:mcs>
                          <m:ctrlPr>
                            <a:rPr lang="en-US" altLang="zh-TW" i="1">
                              <a:latin typeface="Cambria Math"/>
                            </a:rPr>
                          </m:ctrlPr>
                        </m:mPr>
                        <m:mr>
                          <m:e>
                            <m:r>
                              <m:rPr>
                                <m:brk m:alnAt="7"/>
                              </m:rPr>
                              <a:rPr lang="en-US" altLang="zh-TW" b="0" i="1" smtClean="0">
                                <a:latin typeface="Cambria Math"/>
                              </a:rPr>
                              <m:t>𝐿</m:t>
                            </m:r>
                            <m:r>
                              <a:rPr lang="en-US" altLang="zh-TW" b="0" i="1" smtClean="0">
                                <a:latin typeface="Cambria Math"/>
                              </a:rPr>
                              <m:t>1</m:t>
                            </m:r>
                          </m:e>
                        </m:mr>
                        <m:mr>
                          <m:e>
                            <m:r>
                              <a:rPr lang="en-US" altLang="zh-TW" b="0" i="1" smtClean="0">
                                <a:latin typeface="Cambria Math"/>
                              </a:rPr>
                              <m:t>𝐿</m:t>
                            </m:r>
                            <m:r>
                              <a:rPr lang="en-US" altLang="zh-TW" b="0" i="1" smtClean="0">
                                <a:latin typeface="Cambria Math"/>
                              </a:rPr>
                              <m:t>2</m:t>
                            </m:r>
                          </m:e>
                        </m:mr>
                        <m:mr>
                          <m:e>
                            <m:r>
                              <a:rPr lang="en-US" altLang="zh-TW" b="0" i="1" smtClean="0">
                                <a:latin typeface="Cambria Math"/>
                              </a:rPr>
                              <m:t>𝐿</m:t>
                            </m:r>
                            <m:r>
                              <a:rPr lang="en-US" altLang="zh-TW" b="0" i="1" smtClean="0">
                                <a:latin typeface="Cambria Math"/>
                              </a:rPr>
                              <m:t>3</m:t>
                            </m:r>
                          </m:e>
                        </m:mr>
                        <m:mr>
                          <m:e>
                            <m:r>
                              <a:rPr lang="en-US" altLang="zh-TW" b="0" i="1" smtClean="0">
                                <a:latin typeface="Cambria Math"/>
                              </a:rPr>
                              <m:t>𝐿</m:t>
                            </m:r>
                            <m:r>
                              <a:rPr lang="en-US" altLang="zh-TW" b="0" i="1" smtClean="0">
                                <a:latin typeface="Cambria Math"/>
                              </a:rPr>
                              <m:t>4</m:t>
                            </m:r>
                          </m:e>
                        </m:mr>
                      </m:m>
                      <m:d>
                        <m:dPr>
                          <m:begChr m:val="["/>
                          <m:endChr m:val="]"/>
                          <m:ctrlPr>
                            <a:rPr lang="en-US" altLang="zh-TW" i="1">
                              <a:latin typeface="Cambria Math"/>
                            </a:rPr>
                          </m:ctrlPr>
                        </m:dPr>
                        <m:e>
                          <m:m>
                            <m:mPr>
                              <m:mcs>
                                <m:mc>
                                  <m:mcPr>
                                    <m:count m:val="4"/>
                                    <m:mcJc m:val="center"/>
                                  </m:mcPr>
                                </m:mc>
                              </m:mcs>
                              <m:ctrlPr>
                                <a:rPr lang="en-US" altLang="zh-TW" i="1">
                                  <a:latin typeface="Cambria Math"/>
                                </a:rPr>
                              </m:ctrlPr>
                            </m:mPr>
                            <m:mr>
                              <m:e>
                                <m:r>
                                  <m:rPr>
                                    <m:nor/>
                                  </m:rPr>
                                  <a:rPr lang="zh-TW" altLang="en-US"/>
                                  <m:t>╳</m:t>
                                </m:r>
                              </m:e>
                              <m:e>
                                <m:r>
                                  <a:rPr lang="en-US" altLang="zh-TW" i="1">
                                    <a:latin typeface="Cambria Math"/>
                                  </a:rPr>
                                  <m:t>     </m:t>
                                </m:r>
                                <m:r>
                                  <a:rPr lang="en-US" altLang="zh-TW" i="1" smtClean="0">
                                    <a:solidFill>
                                      <a:srgbClr val="FF0000"/>
                                    </a:solidFill>
                                    <a:latin typeface="Cambria Math"/>
                                  </a:rPr>
                                  <m:t> </m:t>
                                </m:r>
                                <m:r>
                                  <a:rPr lang="en-US" altLang="zh-TW" b="0" i="1" smtClean="0">
                                    <a:solidFill>
                                      <a:srgbClr val="FF0000"/>
                                    </a:solidFill>
                                    <a:latin typeface="Cambria Math"/>
                                  </a:rPr>
                                  <m:t>1</m:t>
                                </m:r>
                              </m:e>
                              <m:e>
                                <m:r>
                                  <a:rPr lang="en-US" altLang="zh-TW" i="1">
                                    <a:latin typeface="Cambria Math"/>
                                  </a:rPr>
                                  <m:t>      1</m:t>
                                </m:r>
                              </m:e>
                              <m:e>
                                <m:r>
                                  <a:rPr lang="en-US" altLang="zh-TW" i="1">
                                    <a:latin typeface="Cambria Math"/>
                                  </a:rPr>
                                  <m:t>     1</m:t>
                                </m:r>
                              </m:e>
                            </m:mr>
                            <m:mr>
                              <m:e>
                                <m:r>
                                  <a:rPr lang="en-US" altLang="zh-TW" b="0" i="1" smtClean="0">
                                    <a:latin typeface="Cambria Math"/>
                                  </a:rPr>
                                  <m:t>0</m:t>
                                </m:r>
                              </m:e>
                              <m:e>
                                <m:r>
                                  <m:rPr>
                                    <m:nor/>
                                  </m:rPr>
                                  <a:rPr lang="en-US" altLang="zh-TW">
                                    <a:solidFill>
                                      <a:srgbClr val="FF0000"/>
                                    </a:solidFill>
                                    <a:latin typeface="Cambria Math"/>
                                  </a:rPr>
                                  <m:t>    </m:t>
                                </m:r>
                                <m:r>
                                  <m:rPr>
                                    <m:nor/>
                                  </m:rPr>
                                  <a:rPr lang="zh-TW" altLang="en-US"/>
                                  <m:t>╳</m:t>
                                </m:r>
                              </m:e>
                              <m:e>
                                <m:r>
                                  <a:rPr lang="en-US" altLang="zh-TW" i="1">
                                    <a:latin typeface="Cambria Math"/>
                                  </a:rPr>
                                  <m:t>      1</m:t>
                                </m:r>
                              </m:e>
                              <m:e>
                                <m:r>
                                  <a:rPr lang="en-US" altLang="zh-TW" i="1">
                                    <a:latin typeface="Cambria Math"/>
                                  </a:rPr>
                                  <m:t>     1</m:t>
                                </m:r>
                              </m:e>
                            </m:mr>
                            <m:mr>
                              <m:e>
                                <m:r>
                                  <a:rPr lang="en-US" altLang="zh-TW" i="1">
                                    <a:latin typeface="Cambria Math"/>
                                  </a:rPr>
                                  <m:t>0</m:t>
                                </m:r>
                              </m:e>
                              <m:e>
                                <m:r>
                                  <a:rPr lang="en-US" altLang="zh-TW" i="1">
                                    <a:latin typeface="Cambria Math"/>
                                  </a:rPr>
                                  <m:t>      0</m:t>
                                </m:r>
                              </m:e>
                              <m:e>
                                <m:r>
                                  <m:rPr>
                                    <m:nor/>
                                  </m:rPr>
                                  <a:rPr lang="en-US" altLang="zh-TW">
                                    <a:latin typeface="Cambria Math"/>
                                  </a:rPr>
                                  <m:t>    </m:t>
                                </m:r>
                                <m:r>
                                  <m:rPr>
                                    <m:nor/>
                                  </m:rPr>
                                  <a:rPr lang="zh-TW" altLang="en-US"/>
                                  <m:t>╳</m:t>
                                </m:r>
                              </m:e>
                              <m:e>
                                <m:r>
                                  <a:rPr lang="en-US" altLang="zh-TW" i="1">
                                    <a:latin typeface="Cambria Math"/>
                                  </a:rPr>
                                  <m:t>     0</m:t>
                                </m:r>
                              </m:e>
                            </m:mr>
                            <m:mr>
                              <m:e>
                                <m:r>
                                  <a:rPr lang="en-US" altLang="zh-TW" i="1">
                                    <a:latin typeface="Cambria Math"/>
                                  </a:rPr>
                                  <m:t>0</m:t>
                                </m:r>
                              </m:e>
                              <m:e>
                                <m:r>
                                  <a:rPr lang="en-US" altLang="zh-TW" i="1">
                                    <a:latin typeface="Cambria Math"/>
                                  </a:rPr>
                                  <m:t>      0</m:t>
                                </m:r>
                              </m:e>
                              <m:e>
                                <m:r>
                                  <a:rPr lang="en-US" altLang="zh-TW" i="1">
                                    <a:latin typeface="Cambria Math"/>
                                  </a:rPr>
                                  <m:t>      0</m:t>
                                </m:r>
                              </m:e>
                              <m:e>
                                <m:r>
                                  <m:rPr>
                                    <m:nor/>
                                  </m:rPr>
                                  <a:rPr lang="en-US" altLang="zh-TW">
                                    <a:latin typeface="Cambria Math"/>
                                  </a:rPr>
                                  <m:t>   </m:t>
                                </m:r>
                                <m:r>
                                  <m:rPr>
                                    <m:nor/>
                                  </m:rPr>
                                  <a:rPr lang="zh-TW" altLang="en-US"/>
                                  <m:t>╳</m:t>
                                </m:r>
                              </m:e>
                            </m:mr>
                          </m:m>
                        </m:e>
                      </m:d>
                    </m:oMath>
                  </m:oMathPara>
                </a14:m>
                <a:endParaRPr lang="zh-TW" altLang="en-US" dirty="0"/>
              </a:p>
            </p:txBody>
          </p:sp>
        </mc:Choice>
        <mc:Fallback xmlns="">
          <p:sp>
            <p:nvSpPr>
              <p:cNvPr id="33" name="文字方塊 32"/>
              <p:cNvSpPr txBox="1">
                <a:spLocks noRot="1" noChangeAspect="1" noMove="1" noResize="1" noEditPoints="1" noAdjustHandles="1" noChangeArrowheads="1" noChangeShapeType="1" noTextEdit="1"/>
              </p:cNvSpPr>
              <p:nvPr/>
            </p:nvSpPr>
            <p:spPr>
              <a:xfrm>
                <a:off x="132728" y="3445419"/>
                <a:ext cx="3340465" cy="1268489"/>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矩形 33"/>
              <p:cNvSpPr/>
              <p:nvPr/>
            </p:nvSpPr>
            <p:spPr>
              <a:xfrm>
                <a:off x="755576" y="3107890"/>
                <a:ext cx="279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a:latin typeface="Cambria Math"/>
                            </a:rPr>
                          </m:ctrlPr>
                        </m:mPr>
                        <m:mr>
                          <m:e>
                            <m:r>
                              <m:rPr>
                                <m:brk m:alnAt="7"/>
                              </m:rPr>
                              <a:rPr lang="en-US" altLang="zh-TW" i="1">
                                <a:latin typeface="Cambria Math"/>
                              </a:rPr>
                              <m:t>𝐻</m:t>
                            </m:r>
                            <m:r>
                              <a:rPr lang="en-US" altLang="zh-TW" i="1">
                                <a:latin typeface="Cambria Math"/>
                              </a:rPr>
                              <m:t>𝑎𝑙𝑙</m:t>
                            </m:r>
                          </m:e>
                          <m:e>
                            <m:r>
                              <a:rPr lang="en-US" altLang="zh-TW" i="1">
                                <a:latin typeface="Cambria Math"/>
                              </a:rPr>
                              <m:t>𝑌𝑜𝑟𝑘</m:t>
                            </m:r>
                          </m:e>
                          <m:e>
                            <m:r>
                              <a:rPr lang="en-US" altLang="zh-TW" i="1">
                                <a:latin typeface="Cambria Math"/>
                              </a:rPr>
                              <m:t>𝑁𝑒𝑤</m:t>
                            </m:r>
                          </m:e>
                          <m:e>
                            <m:r>
                              <a:rPr lang="en-US" altLang="zh-TW" i="1">
                                <a:latin typeface="Cambria Math"/>
                              </a:rPr>
                              <m:t>𝐶𝑖𝑡𝑦</m:t>
                            </m:r>
                          </m:e>
                        </m:mr>
                      </m:m>
                    </m:oMath>
                  </m:oMathPara>
                </a14:m>
                <a:endParaRPr lang="zh-TW" altLang="en-US" dirty="0"/>
              </a:p>
            </p:txBody>
          </p:sp>
        </mc:Choice>
        <mc:Fallback xmlns="">
          <p:sp>
            <p:nvSpPr>
              <p:cNvPr id="34" name="矩形 33"/>
              <p:cNvSpPr>
                <a:spLocks noRot="1" noChangeAspect="1" noMove="1" noResize="1" noEditPoints="1" noAdjustHandles="1" noChangeArrowheads="1" noChangeShapeType="1" noTextEdit="1"/>
              </p:cNvSpPr>
              <p:nvPr/>
            </p:nvSpPr>
            <p:spPr>
              <a:xfrm>
                <a:off x="755576" y="3107890"/>
                <a:ext cx="2790251" cy="369332"/>
              </a:xfrm>
              <a:prstGeom prst="rect">
                <a:avLst/>
              </a:prstGeom>
              <a:blipFill rotWithShape="1">
                <a:blip r:embed="rId4"/>
                <a:stretch>
                  <a:fillRect b="-11667"/>
                </a:stretch>
              </a:blipFill>
            </p:spPr>
            <p:txBody>
              <a:bodyPr/>
              <a:lstStyle/>
              <a:p>
                <a:r>
                  <a:rPr lang="zh-TW" altLang="en-US">
                    <a:noFill/>
                  </a:rPr>
                  <a:t> </a:t>
                </a:r>
              </a:p>
            </p:txBody>
          </p:sp>
        </mc:Fallback>
      </mc:AlternateContent>
      <p:sp>
        <p:nvSpPr>
          <p:cNvPr id="35" name="矩形 34"/>
          <p:cNvSpPr/>
          <p:nvPr/>
        </p:nvSpPr>
        <p:spPr>
          <a:xfrm>
            <a:off x="236334" y="5517232"/>
            <a:ext cx="8907666" cy="923330"/>
          </a:xfrm>
          <a:prstGeom prst="rect">
            <a:avLst/>
          </a:prstGeom>
        </p:spPr>
        <p:txBody>
          <a:bodyPr wrap="square">
            <a:spAutoFit/>
          </a:bodyPr>
          <a:lstStyle/>
          <a:p>
            <a:r>
              <a:rPr lang="en-US" altLang="zh-TW" dirty="0" smtClean="0"/>
              <a:t>F(B∪{b</a:t>
            </a:r>
            <a:r>
              <a:rPr lang="en-US" altLang="zh-TW" baseline="-25000" dirty="0" smtClean="0"/>
              <a:t>L1York</a:t>
            </a:r>
            <a:r>
              <a:rPr lang="en-US" altLang="zh-TW" dirty="0" smtClean="0"/>
              <a:t>},q1)</a:t>
            </a:r>
            <a:r>
              <a:rPr lang="en-US" altLang="zh-TW" baseline="-25000" dirty="0" smtClean="0"/>
              <a:t> </a:t>
            </a:r>
            <a:r>
              <a:rPr lang="en-US" altLang="zh-TW" dirty="0" smtClean="0"/>
              <a:t> = </a:t>
            </a:r>
            <a:r>
              <a:rPr lang="en-US" altLang="zh-TW" dirty="0" smtClean="0"/>
              <a:t>3(</a:t>
            </a:r>
            <a:r>
              <a:rPr lang="en-US" altLang="zh-TW" dirty="0" smtClean="0">
                <a:solidFill>
                  <a:srgbClr val="0070C0"/>
                </a:solidFill>
              </a:rPr>
              <a:t>7</a:t>
            </a:r>
            <a:r>
              <a:rPr lang="en-US" altLang="zh-TW" dirty="0" smtClean="0"/>
              <a:t>)</a:t>
            </a:r>
            <a:endParaRPr lang="en-US" altLang="zh-TW" dirty="0" smtClean="0"/>
          </a:p>
          <a:p>
            <a:r>
              <a:rPr lang="en-US" altLang="zh-TW" dirty="0"/>
              <a:t>F(B∪{b</a:t>
            </a:r>
            <a:r>
              <a:rPr lang="en-US" altLang="zh-TW" baseline="-25000" dirty="0"/>
              <a:t>L1York</a:t>
            </a:r>
            <a:r>
              <a:rPr lang="en-US" altLang="zh-TW" dirty="0"/>
              <a:t>},</a:t>
            </a:r>
            <a:r>
              <a:rPr lang="en-US" altLang="zh-TW" dirty="0" smtClean="0"/>
              <a:t>q2)</a:t>
            </a:r>
            <a:r>
              <a:rPr lang="en-US" altLang="zh-TW" baseline="-25000" dirty="0" smtClean="0"/>
              <a:t> </a:t>
            </a:r>
            <a:r>
              <a:rPr lang="en-US" altLang="zh-TW" dirty="0" smtClean="0"/>
              <a:t> </a:t>
            </a:r>
            <a:r>
              <a:rPr lang="en-US" altLang="zh-TW" dirty="0"/>
              <a:t>= </a:t>
            </a:r>
            <a:r>
              <a:rPr lang="en-US" altLang="zh-TW" dirty="0" smtClean="0"/>
              <a:t>3(</a:t>
            </a:r>
            <a:r>
              <a:rPr lang="en-US" altLang="zh-TW" dirty="0" smtClean="0">
                <a:solidFill>
                  <a:srgbClr val="0070C0"/>
                </a:solidFill>
              </a:rPr>
              <a:t>3</a:t>
            </a:r>
            <a:r>
              <a:rPr lang="en-US" altLang="zh-TW" dirty="0" smtClean="0"/>
              <a:t>)</a:t>
            </a:r>
            <a:endParaRPr lang="en-US" altLang="zh-TW" dirty="0" smtClean="0"/>
          </a:p>
          <a:p>
            <a:r>
              <a:rPr lang="en-US" altLang="zh-TW" dirty="0" smtClean="0"/>
              <a:t>λ</a:t>
            </a:r>
            <a:r>
              <a:rPr lang="en-US" altLang="zh-TW" baseline="-25000" dirty="0" smtClean="0"/>
              <a:t>L1York</a:t>
            </a:r>
            <a:r>
              <a:rPr lang="en-US" altLang="zh-TW" dirty="0" smtClean="0"/>
              <a:t> = </a:t>
            </a:r>
            <a:r>
              <a:rPr lang="en-US" altLang="zh-TW" dirty="0" smtClean="0"/>
              <a:t>[(7-3)+(3-3)]/3=4/3</a:t>
            </a:r>
            <a:endParaRPr lang="zh-TW" altLang="en-US" dirty="0"/>
          </a:p>
        </p:txBody>
      </p:sp>
      <p:pic>
        <p:nvPicPr>
          <p:cNvPr id="3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921" y="4577700"/>
            <a:ext cx="4039686" cy="708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18</a:t>
            </a:fld>
            <a:endParaRPr lang="zh-TW" altLang="en-US" sz="2000" dirty="0">
              <a:solidFill>
                <a:schemeClr val="tx1"/>
              </a:solidFill>
            </a:endParaRPr>
          </a:p>
        </p:txBody>
      </p:sp>
      <p:sp>
        <p:nvSpPr>
          <p:cNvPr id="38" name="橢圓 37"/>
          <p:cNvSpPr/>
          <p:nvPr/>
        </p:nvSpPr>
        <p:spPr>
          <a:xfrm>
            <a:off x="118045" y="6104329"/>
            <a:ext cx="3456384" cy="3362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7073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1" end="1"/>
                                            </p:txEl>
                                          </p:spTgt>
                                        </p:tgtEl>
                                        <p:attrNameLst>
                                          <p:attrName>style.visibility</p:attrName>
                                        </p:attrNameLst>
                                      </p:cBhvr>
                                      <p:to>
                                        <p:strVal val="visible"/>
                                      </p:to>
                                    </p:set>
                                    <p:animEffect transition="in" filter="fade">
                                      <p:cBhvr>
                                        <p:cTn id="10" dur="500"/>
                                        <p:tgtEl>
                                          <p:spTgt spid="3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animEffect transition="in" filter="fade">
                                      <p:cBhvr>
                                        <p:cTn id="13" dur="500"/>
                                        <p:tgtEl>
                                          <p:spTgt spid="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19</a:t>
            </a:fld>
            <a:endParaRPr lang="zh-TW" altLang="en-US" sz="2000" dirty="0">
              <a:solidFill>
                <a:schemeClr val="tx1"/>
              </a:solidFill>
            </a:endParaRPr>
          </a:p>
        </p:txBody>
      </p:sp>
      <p:sp>
        <p:nvSpPr>
          <p:cNvPr id="6" name="文字方塊 5"/>
          <p:cNvSpPr txBox="1"/>
          <p:nvPr/>
        </p:nvSpPr>
        <p:spPr>
          <a:xfrm>
            <a:off x="2771800" y="447135"/>
            <a:ext cx="4897840" cy="369332"/>
          </a:xfrm>
          <a:prstGeom prst="rect">
            <a:avLst/>
          </a:prstGeom>
          <a:noFill/>
        </p:spPr>
        <p:txBody>
          <a:bodyPr wrap="square" rtlCol="0">
            <a:spAutoFit/>
          </a:bodyPr>
          <a:lstStyle/>
          <a:p>
            <a:r>
              <a:rPr lang="en-US" altLang="zh-TW" dirty="0" smtClean="0"/>
              <a:t>  L1                   L2                   L3                  L4</a:t>
            </a:r>
            <a:endParaRPr lang="zh-TW" altLang="en-US" dirty="0"/>
          </a:p>
        </p:txBody>
      </p:sp>
      <p:sp>
        <p:nvSpPr>
          <p:cNvPr id="7" name="文字方塊 6"/>
          <p:cNvSpPr txBox="1"/>
          <p:nvPr/>
        </p:nvSpPr>
        <p:spPr>
          <a:xfrm>
            <a:off x="2519782" y="816467"/>
            <a:ext cx="1296124" cy="646331"/>
          </a:xfrm>
          <a:prstGeom prst="rect">
            <a:avLst/>
          </a:prstGeom>
          <a:noFill/>
        </p:spPr>
        <p:txBody>
          <a:bodyPr wrap="none" rtlCol="0">
            <a:spAutoFit/>
          </a:bodyPr>
          <a:lstStyle/>
          <a:p>
            <a:pPr algn="ctr"/>
            <a:r>
              <a:rPr lang="en-US" altLang="zh-TW" dirty="0" smtClean="0"/>
              <a:t>Hall</a:t>
            </a:r>
          </a:p>
          <a:p>
            <a:pPr algn="ctr"/>
            <a:r>
              <a:rPr lang="en-US" altLang="zh-TW" dirty="0" smtClean="0"/>
              <a:t>{</a:t>
            </a:r>
            <a:r>
              <a:rPr lang="en-US" altLang="zh-TW" dirty="0" err="1" smtClean="0"/>
              <a:t>New,City</a:t>
            </a:r>
            <a:r>
              <a:rPr lang="en-US" altLang="zh-TW" dirty="0" smtClean="0"/>
              <a:t>}</a:t>
            </a:r>
            <a:endParaRPr lang="zh-TW" altLang="en-US" dirty="0"/>
          </a:p>
        </p:txBody>
      </p:sp>
      <p:sp>
        <p:nvSpPr>
          <p:cNvPr id="8" name="文字方塊 7"/>
          <p:cNvSpPr txBox="1"/>
          <p:nvPr/>
        </p:nvSpPr>
        <p:spPr>
          <a:xfrm>
            <a:off x="3766045" y="780741"/>
            <a:ext cx="1667339" cy="646331"/>
          </a:xfrm>
          <a:prstGeom prst="rect">
            <a:avLst/>
          </a:prstGeom>
          <a:noFill/>
        </p:spPr>
        <p:txBody>
          <a:bodyPr wrap="square" rtlCol="0">
            <a:spAutoFit/>
          </a:bodyPr>
          <a:lstStyle/>
          <a:p>
            <a:pPr algn="ctr"/>
            <a:r>
              <a:rPr lang="en-US" altLang="zh-TW" dirty="0" smtClean="0"/>
              <a:t>York</a:t>
            </a:r>
          </a:p>
          <a:p>
            <a:pPr algn="ctr"/>
            <a:r>
              <a:rPr lang="en-US" altLang="zh-TW" dirty="0" smtClean="0"/>
              <a:t>{</a:t>
            </a:r>
            <a:r>
              <a:rPr lang="en-US" altLang="zh-TW" dirty="0" err="1" smtClean="0"/>
              <a:t>New,City,</a:t>
            </a:r>
            <a:r>
              <a:rPr lang="en-US" altLang="zh-TW" dirty="0" err="1" smtClean="0">
                <a:solidFill>
                  <a:srgbClr val="FF0000"/>
                </a:solidFill>
              </a:rPr>
              <a:t>Hall</a:t>
            </a:r>
            <a:r>
              <a:rPr lang="en-US" altLang="zh-TW" dirty="0" smtClean="0"/>
              <a:t>}</a:t>
            </a:r>
            <a:endParaRPr lang="zh-TW" altLang="en-US" dirty="0"/>
          </a:p>
        </p:txBody>
      </p:sp>
      <p:sp>
        <p:nvSpPr>
          <p:cNvPr id="9" name="文字方塊 8"/>
          <p:cNvSpPr txBox="1"/>
          <p:nvPr/>
        </p:nvSpPr>
        <p:spPr>
          <a:xfrm>
            <a:off x="5724128" y="797071"/>
            <a:ext cx="646331" cy="369332"/>
          </a:xfrm>
          <a:prstGeom prst="rect">
            <a:avLst/>
          </a:prstGeom>
          <a:noFill/>
        </p:spPr>
        <p:txBody>
          <a:bodyPr wrap="none" rtlCol="0">
            <a:spAutoFit/>
          </a:bodyPr>
          <a:lstStyle/>
          <a:p>
            <a:r>
              <a:rPr lang="en-US" altLang="zh-TW" dirty="0" smtClean="0"/>
              <a:t>New</a:t>
            </a:r>
          </a:p>
        </p:txBody>
      </p:sp>
      <p:sp>
        <p:nvSpPr>
          <p:cNvPr id="10" name="文字方塊 9"/>
          <p:cNvSpPr txBox="1"/>
          <p:nvPr/>
        </p:nvSpPr>
        <p:spPr>
          <a:xfrm>
            <a:off x="7169234" y="780741"/>
            <a:ext cx="582211" cy="369332"/>
          </a:xfrm>
          <a:prstGeom prst="rect">
            <a:avLst/>
          </a:prstGeom>
          <a:noFill/>
        </p:spPr>
        <p:txBody>
          <a:bodyPr wrap="none" rtlCol="0">
            <a:spAutoFit/>
          </a:bodyPr>
          <a:lstStyle/>
          <a:p>
            <a:r>
              <a:rPr lang="en-US" altLang="zh-TW" dirty="0" smtClean="0"/>
              <a:t>City</a:t>
            </a:r>
          </a:p>
        </p:txBody>
      </p:sp>
      <p:sp>
        <p:nvSpPr>
          <p:cNvPr id="11" name="圓角矩形 10"/>
          <p:cNvSpPr/>
          <p:nvPr/>
        </p:nvSpPr>
        <p:spPr>
          <a:xfrm>
            <a:off x="2771800"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12" name="圓角矩形 11"/>
          <p:cNvSpPr/>
          <p:nvPr/>
        </p:nvSpPr>
        <p:spPr>
          <a:xfrm>
            <a:off x="2771800"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01</a:t>
            </a:r>
            <a:endParaRPr lang="zh-TW" altLang="en-US" dirty="0">
              <a:solidFill>
                <a:srgbClr val="FF0000"/>
              </a:solidFill>
            </a:endParaRPr>
          </a:p>
        </p:txBody>
      </p:sp>
      <p:sp>
        <p:nvSpPr>
          <p:cNvPr id="13" name="圓角矩形 12"/>
          <p:cNvSpPr/>
          <p:nvPr/>
        </p:nvSpPr>
        <p:spPr>
          <a:xfrm>
            <a:off x="2771800"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a:t>
            </a:r>
            <a:endParaRPr lang="zh-TW" altLang="en-US" dirty="0">
              <a:solidFill>
                <a:srgbClr val="FF0000"/>
              </a:solidFill>
            </a:endParaRPr>
          </a:p>
        </p:txBody>
      </p:sp>
      <p:sp>
        <p:nvSpPr>
          <p:cNvPr id="14" name="圓角矩形 13"/>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111</a:t>
            </a:r>
            <a:endParaRPr lang="zh-TW" altLang="en-US" dirty="0">
              <a:solidFill>
                <a:srgbClr val="FF0000"/>
              </a:solidFill>
            </a:endParaRPr>
          </a:p>
        </p:txBody>
      </p:sp>
      <p:sp>
        <p:nvSpPr>
          <p:cNvPr id="15" name="圓角矩形 14"/>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100</a:t>
            </a:r>
            <a:endParaRPr lang="zh-TW" altLang="en-US" dirty="0">
              <a:solidFill>
                <a:srgbClr val="FF0000"/>
              </a:solidFill>
            </a:endParaRPr>
          </a:p>
        </p:txBody>
      </p:sp>
      <p:sp>
        <p:nvSpPr>
          <p:cNvPr id="16" name="圓角矩形 15"/>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101</a:t>
            </a:r>
            <a:endParaRPr lang="zh-TW" altLang="en-US" dirty="0">
              <a:solidFill>
                <a:srgbClr val="FF0000"/>
              </a:solidFill>
            </a:endParaRPr>
          </a:p>
        </p:txBody>
      </p:sp>
      <p:sp>
        <p:nvSpPr>
          <p:cNvPr id="17" name="圓角矩形 16"/>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001</a:t>
            </a:r>
            <a:endParaRPr lang="zh-TW" altLang="en-US" dirty="0">
              <a:solidFill>
                <a:srgbClr val="FF0000"/>
              </a:solidFill>
            </a:endParaRPr>
          </a:p>
        </p:txBody>
      </p:sp>
      <p:sp>
        <p:nvSpPr>
          <p:cNvPr id="18" name="圓角矩形 17"/>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26"/>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2458894" y="1492028"/>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29" name="文字方塊 28"/>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30" name="文字方塊 29"/>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31" name="文字方塊 30"/>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mc:AlternateContent xmlns:mc="http://schemas.openxmlformats.org/markup-compatibility/2006" xmlns:a14="http://schemas.microsoft.com/office/drawing/2010/main">
        <mc:Choice Requires="a14">
          <p:sp>
            <p:nvSpPr>
              <p:cNvPr id="32" name="文字方塊 31"/>
              <p:cNvSpPr txBox="1"/>
              <p:nvPr/>
            </p:nvSpPr>
            <p:spPr>
              <a:xfrm>
                <a:off x="26243" y="3481409"/>
                <a:ext cx="3519584" cy="1268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𝐵</m:t>
                      </m:r>
                      <m:r>
                        <a:rPr lang="en-US" altLang="zh-TW" b="0" i="1" smtClean="0">
                          <a:latin typeface="Cambria Math"/>
                        </a:rPr>
                        <m:t>=</m:t>
                      </m:r>
                      <m:m>
                        <m:mPr>
                          <m:mcs>
                            <m:mc>
                              <m:mcPr>
                                <m:count m:val="1"/>
                                <m:mcJc m:val="center"/>
                              </m:mcPr>
                            </m:mc>
                          </m:mcs>
                          <m:ctrlPr>
                            <a:rPr lang="en-US" altLang="zh-TW" i="1">
                              <a:latin typeface="Cambria Math"/>
                            </a:rPr>
                          </m:ctrlPr>
                        </m:mPr>
                        <m:mr>
                          <m:e>
                            <m:r>
                              <m:rPr>
                                <m:brk m:alnAt="7"/>
                              </m:rPr>
                              <a:rPr lang="en-US" altLang="zh-TW" b="0" i="1" smtClean="0">
                                <a:latin typeface="Cambria Math"/>
                              </a:rPr>
                              <m:t>𝐿</m:t>
                            </m:r>
                            <m:r>
                              <a:rPr lang="en-US" altLang="zh-TW" b="0" i="1" smtClean="0">
                                <a:latin typeface="Cambria Math"/>
                              </a:rPr>
                              <m:t>1</m:t>
                            </m:r>
                          </m:e>
                        </m:mr>
                        <m:mr>
                          <m:e>
                            <m:r>
                              <a:rPr lang="en-US" altLang="zh-TW" b="0" i="1" smtClean="0">
                                <a:latin typeface="Cambria Math"/>
                              </a:rPr>
                              <m:t>𝐿</m:t>
                            </m:r>
                            <m:r>
                              <a:rPr lang="en-US" altLang="zh-TW" b="0" i="1" smtClean="0">
                                <a:latin typeface="Cambria Math"/>
                              </a:rPr>
                              <m:t>2</m:t>
                            </m:r>
                          </m:e>
                        </m:mr>
                        <m:mr>
                          <m:e>
                            <m:r>
                              <a:rPr lang="en-US" altLang="zh-TW" b="0" i="1" smtClean="0">
                                <a:latin typeface="Cambria Math"/>
                              </a:rPr>
                              <m:t>𝐿</m:t>
                            </m:r>
                            <m:r>
                              <a:rPr lang="en-US" altLang="zh-TW" b="0" i="1" smtClean="0">
                                <a:latin typeface="Cambria Math"/>
                              </a:rPr>
                              <m:t>3</m:t>
                            </m:r>
                          </m:e>
                        </m:mr>
                        <m:mr>
                          <m:e>
                            <m:r>
                              <a:rPr lang="en-US" altLang="zh-TW" b="0" i="1" smtClean="0">
                                <a:latin typeface="Cambria Math"/>
                              </a:rPr>
                              <m:t>𝐿</m:t>
                            </m:r>
                            <m:r>
                              <a:rPr lang="en-US" altLang="zh-TW" b="0" i="1" smtClean="0">
                                <a:latin typeface="Cambria Math"/>
                              </a:rPr>
                              <m:t>4</m:t>
                            </m:r>
                          </m:e>
                        </m:mr>
                      </m:m>
                      <m:d>
                        <m:dPr>
                          <m:begChr m:val="["/>
                          <m:endChr m:val="]"/>
                          <m:ctrlPr>
                            <a:rPr lang="en-US" altLang="zh-TW" i="1" smtClean="0">
                              <a:latin typeface="Cambria Math"/>
                            </a:rPr>
                          </m:ctrlPr>
                        </m:dPr>
                        <m:e>
                          <m:m>
                            <m:mPr>
                              <m:mcs>
                                <m:mc>
                                  <m:mcPr>
                                    <m:count m:val="4"/>
                                    <m:mcJc m:val="center"/>
                                  </m:mcPr>
                                </m:mc>
                              </m:mcs>
                              <m:ctrlPr>
                                <a:rPr lang="en-US" altLang="zh-TW" i="1" smtClean="0">
                                  <a:latin typeface="Cambria Math"/>
                                </a:rPr>
                              </m:ctrlPr>
                            </m:mPr>
                            <m:mr>
                              <m:e>
                                <m:r>
                                  <m:rPr>
                                    <m:nor/>
                                  </m:rPr>
                                  <a:rPr lang="zh-TW" altLang="en-US"/>
                                  <m:t>╳</m:t>
                                </m:r>
                              </m:e>
                              <m:e>
                                <m:r>
                                  <a:rPr lang="en-US" altLang="zh-TW" b="0" i="1" smtClean="0">
                                    <a:latin typeface="Cambria Math"/>
                                  </a:rPr>
                                  <m:t>      </m:t>
                                </m:r>
                                <m:r>
                                  <a:rPr lang="en-US" altLang="zh-TW" b="0" i="1" smtClean="0">
                                    <a:solidFill>
                                      <a:schemeClr val="tx1"/>
                                    </a:solidFill>
                                    <a:latin typeface="Cambria Math"/>
                                  </a:rPr>
                                  <m:t>0</m:t>
                                </m:r>
                              </m:e>
                              <m:e>
                                <m:r>
                                  <a:rPr lang="en-US" altLang="zh-TW" b="0" i="1" smtClean="0">
                                    <a:latin typeface="Cambria Math"/>
                                  </a:rPr>
                                  <m:t>      1</m:t>
                                </m:r>
                              </m:e>
                              <m:e>
                                <m:r>
                                  <a:rPr lang="en-US" altLang="zh-TW" b="0" i="1" smtClean="0">
                                    <a:latin typeface="Cambria Math"/>
                                  </a:rPr>
                                  <m:t>     1</m:t>
                                </m:r>
                              </m:e>
                            </m:mr>
                            <m:mr>
                              <m:e>
                                <m:r>
                                  <a:rPr lang="en-US" altLang="zh-TW" b="0" i="1" smtClean="0">
                                    <a:solidFill>
                                      <a:srgbClr val="FF0000"/>
                                    </a:solidFill>
                                    <a:latin typeface="Cambria Math"/>
                                  </a:rPr>
                                  <m:t>1</m:t>
                                </m:r>
                              </m:e>
                              <m:e>
                                <m:r>
                                  <m:rPr>
                                    <m:nor/>
                                  </m:rPr>
                                  <a:rPr lang="en-US" altLang="zh-TW" b="0" i="0" smtClean="0">
                                    <a:solidFill>
                                      <a:srgbClr val="FF0000"/>
                                    </a:solidFill>
                                    <a:latin typeface="Cambria Math"/>
                                  </a:rPr>
                                  <m:t>    </m:t>
                                </m:r>
                                <m:r>
                                  <m:rPr>
                                    <m:nor/>
                                  </m:rPr>
                                  <a:rPr lang="zh-TW" altLang="en-US"/>
                                  <m:t>╳</m:t>
                                </m:r>
                              </m:e>
                              <m:e>
                                <m:r>
                                  <a:rPr lang="en-US" altLang="zh-TW" b="0" i="1" smtClean="0">
                                    <a:latin typeface="Cambria Math"/>
                                  </a:rPr>
                                  <m:t>      1</m:t>
                                </m:r>
                              </m:e>
                              <m:e>
                                <m:r>
                                  <a:rPr lang="en-US" altLang="zh-TW" b="0" i="1" smtClean="0">
                                    <a:latin typeface="Cambria Math"/>
                                  </a:rPr>
                                  <m:t>     1</m:t>
                                </m:r>
                              </m:e>
                            </m:mr>
                            <m:mr>
                              <m:e>
                                <m:r>
                                  <a:rPr lang="en-US" altLang="zh-TW" b="0" i="1" smtClean="0">
                                    <a:latin typeface="Cambria Math"/>
                                  </a:rPr>
                                  <m:t>0</m:t>
                                </m:r>
                              </m:e>
                              <m:e>
                                <m:r>
                                  <a:rPr lang="en-US" altLang="zh-TW" b="0" i="1" smtClean="0">
                                    <a:latin typeface="Cambria Math"/>
                                  </a:rPr>
                                  <m:t>      0</m:t>
                                </m:r>
                              </m:e>
                              <m:e>
                                <m:r>
                                  <m:rPr>
                                    <m:nor/>
                                  </m:rPr>
                                  <a:rPr lang="en-US" altLang="zh-TW" b="0" i="0" smtClean="0">
                                    <a:latin typeface="Cambria Math"/>
                                  </a:rPr>
                                  <m:t>    </m:t>
                                </m:r>
                                <m:r>
                                  <m:rPr>
                                    <m:nor/>
                                  </m:rPr>
                                  <a:rPr lang="zh-TW" altLang="en-US"/>
                                  <m:t>╳</m:t>
                                </m:r>
                              </m:e>
                              <m:e>
                                <m:r>
                                  <a:rPr lang="en-US" altLang="zh-TW" b="0" i="1" smtClean="0">
                                    <a:latin typeface="Cambria Math"/>
                                  </a:rPr>
                                  <m:t>     0</m:t>
                                </m:r>
                              </m:e>
                            </m:mr>
                            <m:mr>
                              <m:e>
                                <m:r>
                                  <a:rPr lang="en-US" altLang="zh-TW" b="0" i="1" smtClean="0">
                                    <a:latin typeface="Cambria Math"/>
                                  </a:rPr>
                                  <m:t>0</m:t>
                                </m:r>
                              </m:e>
                              <m:e>
                                <m:r>
                                  <a:rPr lang="en-US" altLang="zh-TW" b="0" i="1" smtClean="0">
                                    <a:latin typeface="Cambria Math"/>
                                  </a:rPr>
                                  <m:t>      0</m:t>
                                </m:r>
                              </m:e>
                              <m:e>
                                <m:r>
                                  <a:rPr lang="en-US" altLang="zh-TW" b="0" i="1" smtClean="0">
                                    <a:latin typeface="Cambria Math"/>
                                  </a:rPr>
                                  <m:t>      0</m:t>
                                </m:r>
                              </m:e>
                              <m:e>
                                <m:r>
                                  <m:rPr>
                                    <m:nor/>
                                  </m:rPr>
                                  <a:rPr lang="en-US" altLang="zh-TW" b="0" i="0" smtClean="0">
                                    <a:latin typeface="Cambria Math"/>
                                  </a:rPr>
                                  <m:t>   </m:t>
                                </m:r>
                                <m:r>
                                  <m:rPr>
                                    <m:nor/>
                                  </m:rPr>
                                  <a:rPr lang="zh-TW" altLang="en-US"/>
                                  <m:t>╳</m:t>
                                </m:r>
                              </m:e>
                            </m:mr>
                          </m:m>
                        </m:e>
                      </m:d>
                    </m:oMath>
                  </m:oMathPara>
                </a14:m>
                <a:endParaRPr lang="zh-TW" altLang="en-US"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26243" y="3481409"/>
                <a:ext cx="3519584" cy="1268489"/>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矩形 32"/>
              <p:cNvSpPr/>
              <p:nvPr/>
            </p:nvSpPr>
            <p:spPr>
              <a:xfrm>
                <a:off x="755576" y="3107890"/>
                <a:ext cx="279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smtClean="0">
                              <a:latin typeface="Cambria Math"/>
                            </a:rPr>
                          </m:ctrlPr>
                        </m:mPr>
                        <m:mr>
                          <m:e>
                            <m:r>
                              <m:rPr>
                                <m:brk m:alnAt="7"/>
                              </m:rPr>
                              <a:rPr lang="en-US" altLang="zh-TW" b="0" i="1" smtClean="0">
                                <a:latin typeface="Cambria Math"/>
                              </a:rPr>
                              <m:t>𝐻</m:t>
                            </m:r>
                            <m:r>
                              <a:rPr lang="en-US" altLang="zh-TW" b="0" i="1" smtClean="0">
                                <a:latin typeface="Cambria Math"/>
                              </a:rPr>
                              <m:t>𝑎𝑙𝑙</m:t>
                            </m:r>
                          </m:e>
                          <m:e>
                            <m:r>
                              <a:rPr lang="en-US" altLang="zh-TW" b="0" i="1" smtClean="0">
                                <a:latin typeface="Cambria Math"/>
                              </a:rPr>
                              <m:t>𝑌𝑜𝑟𝑘</m:t>
                            </m:r>
                          </m:e>
                          <m:e>
                            <m:r>
                              <a:rPr lang="en-US" altLang="zh-TW" b="0" i="1" smtClean="0">
                                <a:latin typeface="Cambria Math"/>
                              </a:rPr>
                              <m:t>𝑁𝑒𝑤</m:t>
                            </m:r>
                          </m:e>
                          <m:e>
                            <m:r>
                              <a:rPr lang="en-US" altLang="zh-TW" b="0" i="1" smtClean="0">
                                <a:latin typeface="Cambria Math"/>
                              </a:rPr>
                              <m:t>𝐶𝑖𝑡𝑦</m:t>
                            </m:r>
                          </m:e>
                        </m:mr>
                      </m:m>
                    </m:oMath>
                  </m:oMathPara>
                </a14:m>
                <a:endParaRPr lang="zh-TW" altLang="en-US" dirty="0"/>
              </a:p>
            </p:txBody>
          </p:sp>
        </mc:Choice>
        <mc:Fallback xmlns="">
          <p:sp>
            <p:nvSpPr>
              <p:cNvPr id="33" name="矩形 32"/>
              <p:cNvSpPr>
                <a:spLocks noRot="1" noChangeAspect="1" noMove="1" noResize="1" noEditPoints="1" noAdjustHandles="1" noChangeArrowheads="1" noChangeShapeType="1" noTextEdit="1"/>
              </p:cNvSpPr>
              <p:nvPr/>
            </p:nvSpPr>
            <p:spPr>
              <a:xfrm>
                <a:off x="755576" y="3107890"/>
                <a:ext cx="2790251" cy="369332"/>
              </a:xfrm>
              <a:prstGeom prst="rect">
                <a:avLst/>
              </a:prstGeom>
              <a:blipFill rotWithShape="1">
                <a:blip r:embed="rId3"/>
                <a:stretch>
                  <a:fillRect b="-11667"/>
                </a:stretch>
              </a:blipFill>
            </p:spPr>
            <p:txBody>
              <a:bodyPr/>
              <a:lstStyle/>
              <a:p>
                <a:r>
                  <a:rPr lang="zh-TW" altLang="en-US">
                    <a:noFill/>
                  </a:rPr>
                  <a:t> </a:t>
                </a:r>
              </a:p>
            </p:txBody>
          </p:sp>
        </mc:Fallback>
      </mc:AlternateContent>
      <p:sp>
        <p:nvSpPr>
          <p:cNvPr id="34" name="矩形 33"/>
          <p:cNvSpPr/>
          <p:nvPr/>
        </p:nvSpPr>
        <p:spPr>
          <a:xfrm>
            <a:off x="236334" y="4725144"/>
            <a:ext cx="3839834" cy="646331"/>
          </a:xfrm>
          <a:prstGeom prst="rect">
            <a:avLst/>
          </a:prstGeom>
        </p:spPr>
        <p:txBody>
          <a:bodyPr wrap="none">
            <a:spAutoFit/>
          </a:bodyPr>
          <a:lstStyle/>
          <a:p>
            <a:r>
              <a:rPr lang="en-US" altLang="zh-TW" dirty="0" smtClean="0"/>
              <a:t>Query(q1):</a:t>
            </a:r>
            <a:r>
              <a:rPr lang="zh-TW" altLang="en-US" dirty="0"/>
              <a:t>“ </a:t>
            </a:r>
            <a:r>
              <a:rPr lang="en-US" altLang="zh-TW" dirty="0"/>
              <a:t>New York City </a:t>
            </a:r>
            <a:r>
              <a:rPr lang="en-US" altLang="zh-TW" dirty="0" smtClean="0"/>
              <a:t>Hall</a:t>
            </a:r>
            <a:r>
              <a:rPr lang="zh-TW" altLang="en-US" dirty="0" smtClean="0"/>
              <a:t>“</a:t>
            </a:r>
            <a:endParaRPr lang="en-US" altLang="zh-TW" dirty="0" smtClean="0"/>
          </a:p>
          <a:p>
            <a:r>
              <a:rPr lang="en-US" altLang="zh-TW" dirty="0" smtClean="0"/>
              <a:t>Query(q2):</a:t>
            </a:r>
            <a:r>
              <a:rPr lang="zh-TW" altLang="en-US" dirty="0"/>
              <a:t>“ </a:t>
            </a:r>
            <a:r>
              <a:rPr lang="en-US" altLang="zh-TW" dirty="0"/>
              <a:t>New York </a:t>
            </a:r>
            <a:r>
              <a:rPr lang="en-US" altLang="zh-TW" dirty="0" smtClean="0"/>
              <a:t>City</a:t>
            </a:r>
            <a:r>
              <a:rPr lang="zh-TW" altLang="en-US" dirty="0" smtClean="0"/>
              <a:t>“</a:t>
            </a:r>
            <a:r>
              <a:rPr lang="en-US" altLang="zh-TW" dirty="0" smtClean="0"/>
              <a:t> </a:t>
            </a:r>
            <a:endParaRPr lang="zh-TW" altLang="en-US" dirty="0"/>
          </a:p>
        </p:txBody>
      </p:sp>
      <p:sp>
        <p:nvSpPr>
          <p:cNvPr id="35" name="矩形 34"/>
          <p:cNvSpPr/>
          <p:nvPr/>
        </p:nvSpPr>
        <p:spPr>
          <a:xfrm>
            <a:off x="236334" y="5517232"/>
            <a:ext cx="8907666" cy="923330"/>
          </a:xfrm>
          <a:prstGeom prst="rect">
            <a:avLst/>
          </a:prstGeom>
        </p:spPr>
        <p:txBody>
          <a:bodyPr wrap="square">
            <a:spAutoFit/>
          </a:bodyPr>
          <a:lstStyle/>
          <a:p>
            <a:r>
              <a:rPr lang="en-US" altLang="zh-TW" dirty="0" smtClean="0"/>
              <a:t>F(B∪{b</a:t>
            </a:r>
            <a:r>
              <a:rPr lang="en-US" altLang="zh-TW" baseline="-25000" dirty="0" smtClean="0"/>
              <a:t>L2 Hall</a:t>
            </a:r>
            <a:r>
              <a:rPr lang="en-US" altLang="zh-TW" dirty="0" smtClean="0"/>
              <a:t>},q1)</a:t>
            </a:r>
            <a:r>
              <a:rPr lang="en-US" altLang="zh-TW" baseline="-25000" dirty="0" smtClean="0"/>
              <a:t> </a:t>
            </a:r>
            <a:r>
              <a:rPr lang="en-US" altLang="zh-TW" dirty="0" smtClean="0"/>
              <a:t> = </a:t>
            </a:r>
            <a:r>
              <a:rPr lang="en-US" altLang="zh-TW" dirty="0" smtClean="0"/>
              <a:t>4(</a:t>
            </a:r>
            <a:r>
              <a:rPr lang="en-US" altLang="zh-TW" dirty="0" smtClean="0">
                <a:solidFill>
                  <a:srgbClr val="0070C0"/>
                </a:solidFill>
              </a:rPr>
              <a:t>7</a:t>
            </a:r>
            <a:r>
              <a:rPr lang="en-US" altLang="zh-TW" dirty="0" smtClean="0"/>
              <a:t>)</a:t>
            </a:r>
          </a:p>
          <a:p>
            <a:r>
              <a:rPr lang="en-US" altLang="zh-TW" dirty="0" smtClean="0"/>
              <a:t>F(B</a:t>
            </a:r>
            <a:r>
              <a:rPr lang="en-US" altLang="zh-TW" dirty="0"/>
              <a:t>∪{</a:t>
            </a:r>
            <a:r>
              <a:rPr lang="en-US" altLang="zh-TW" dirty="0" smtClean="0"/>
              <a:t>b</a:t>
            </a:r>
            <a:r>
              <a:rPr lang="en-US" altLang="zh-TW" baseline="-25000" dirty="0" smtClean="0"/>
              <a:t>L2 Hall</a:t>
            </a:r>
            <a:r>
              <a:rPr lang="en-US" altLang="zh-TW" dirty="0" smtClean="0"/>
              <a:t>},q2)</a:t>
            </a:r>
            <a:r>
              <a:rPr lang="en-US" altLang="zh-TW" baseline="-25000" dirty="0" smtClean="0"/>
              <a:t> </a:t>
            </a:r>
            <a:r>
              <a:rPr lang="en-US" altLang="zh-TW" baseline="-25000" dirty="0"/>
              <a:t> </a:t>
            </a:r>
            <a:r>
              <a:rPr lang="en-US" altLang="zh-TW" baseline="-25000" dirty="0" smtClean="0"/>
              <a:t> </a:t>
            </a:r>
            <a:r>
              <a:rPr lang="en-US" altLang="zh-TW" dirty="0" smtClean="0"/>
              <a:t>= </a:t>
            </a:r>
            <a:r>
              <a:rPr lang="en-US" altLang="zh-TW" dirty="0" smtClean="0"/>
              <a:t>4(</a:t>
            </a:r>
            <a:r>
              <a:rPr lang="en-US" altLang="zh-TW" dirty="0" smtClean="0">
                <a:solidFill>
                  <a:srgbClr val="0070C0"/>
                </a:solidFill>
              </a:rPr>
              <a:t>4</a:t>
            </a:r>
            <a:r>
              <a:rPr lang="en-US" altLang="zh-TW" dirty="0" smtClean="0"/>
              <a:t>)</a:t>
            </a:r>
            <a:endParaRPr lang="en-US" altLang="zh-TW" dirty="0" smtClean="0"/>
          </a:p>
          <a:p>
            <a:r>
              <a:rPr lang="en-US" altLang="zh-TW" dirty="0" smtClean="0"/>
              <a:t>λ</a:t>
            </a:r>
            <a:r>
              <a:rPr lang="en-US" altLang="zh-TW" baseline="-25000" dirty="0" smtClean="0"/>
              <a:t>L2 Hall</a:t>
            </a:r>
            <a:r>
              <a:rPr lang="en-US" altLang="zh-TW" dirty="0" smtClean="0"/>
              <a:t> = </a:t>
            </a:r>
            <a:r>
              <a:rPr lang="en-US" altLang="zh-TW" dirty="0" smtClean="0"/>
              <a:t>[(7-4)+(</a:t>
            </a:r>
            <a:r>
              <a:rPr lang="en-US" altLang="zh-TW" dirty="0" smtClean="0"/>
              <a:t>4</a:t>
            </a:r>
            <a:r>
              <a:rPr lang="en-US" altLang="zh-TW" dirty="0" smtClean="0"/>
              <a:t>-4)]/4=3/4</a:t>
            </a:r>
            <a:endParaRPr lang="zh-TW" altLang="en-US" dirty="0"/>
          </a:p>
        </p:txBody>
      </p:sp>
      <p:sp>
        <p:nvSpPr>
          <p:cNvPr id="36" name="橢圓 35"/>
          <p:cNvSpPr/>
          <p:nvPr/>
        </p:nvSpPr>
        <p:spPr>
          <a:xfrm>
            <a:off x="107504" y="6104329"/>
            <a:ext cx="3456384" cy="3362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921" y="4577700"/>
            <a:ext cx="4039686" cy="708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9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fade">
                                      <p:cBhvr>
                                        <p:cTn id="12" dur="500"/>
                                        <p:tgtEl>
                                          <p:spTgt spid="3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animEffect transition="in" filter="fade">
                                      <p:cBhvr>
                                        <p:cTn id="15" dur="500"/>
                                        <p:tgtEl>
                                          <p:spTgt spid="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a:t>
            </a:fld>
            <a:endParaRPr lang="zh-TW" altLang="en-US" sz="2000" dirty="0">
              <a:solidFill>
                <a:schemeClr val="tx1"/>
              </a:solidFill>
            </a:endParaRPr>
          </a:p>
        </p:txBody>
      </p:sp>
      <p:sp>
        <p:nvSpPr>
          <p:cNvPr id="7" name="標題 1"/>
          <p:cNvSpPr>
            <a:spLocks noGrp="1"/>
          </p:cNvSpPr>
          <p:nvPr>
            <p:ph type="title"/>
          </p:nvPr>
        </p:nvSpPr>
        <p:spPr>
          <a:xfrm>
            <a:off x="457200" y="274638"/>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9" name="內容版面配置區 2"/>
          <p:cNvSpPr>
            <a:spLocks noGrp="1"/>
          </p:cNvSpPr>
          <p:nvPr>
            <p:ph idx="4294967295"/>
          </p:nvPr>
        </p:nvSpPr>
        <p:spPr>
          <a:xfrm>
            <a:off x="683568" y="1484784"/>
            <a:ext cx="7931224" cy="4353347"/>
          </a:xfrm>
          <a:prstGeom prst="rect">
            <a:avLst/>
          </a:prstGeom>
        </p:spPr>
        <p:txBody>
          <a:bodyPr>
            <a:normAutofit/>
          </a:bodyPr>
          <a:lstStyle/>
          <a:p>
            <a:pPr>
              <a:buClr>
                <a:schemeClr val="tx1"/>
              </a:buClr>
              <a:buSzPct val="80000"/>
              <a:buFont typeface="Wingdings 2" pitchFamily="18" charset="2"/>
              <a:buChar char="è"/>
            </a:pPr>
            <a:r>
              <a:rPr lang="en-US" altLang="zh-TW" sz="2800" dirty="0" smtClean="0"/>
              <a:t>   Introduction</a:t>
            </a:r>
          </a:p>
          <a:p>
            <a:pPr>
              <a:buClr>
                <a:schemeClr val="tx1"/>
              </a:buClr>
              <a:buSzPct val="80000"/>
              <a:buFont typeface="Wingdings 2" pitchFamily="18" charset="2"/>
              <a:buChar char="è"/>
            </a:pPr>
            <a:r>
              <a:rPr lang="en-US" altLang="zh-TW" sz="2800" dirty="0" smtClean="0"/>
              <a:t>   Indexing and query evaluation strategies</a:t>
            </a:r>
          </a:p>
          <a:p>
            <a:pPr>
              <a:buClr>
                <a:schemeClr val="tx1"/>
              </a:buClr>
              <a:buSzPct val="80000"/>
              <a:buFont typeface="Wingdings 2" pitchFamily="18" charset="2"/>
              <a:buChar char="è"/>
            </a:pPr>
            <a:r>
              <a:rPr lang="en-US" altLang="zh-TW" sz="2800" dirty="0" smtClean="0"/>
              <a:t>   Cost function</a:t>
            </a:r>
          </a:p>
          <a:p>
            <a:pPr>
              <a:buClr>
                <a:schemeClr val="tx1"/>
              </a:buClr>
              <a:buSzPct val="80000"/>
              <a:buFont typeface="Wingdings 2" pitchFamily="18" charset="2"/>
              <a:buChar char="è"/>
            </a:pPr>
            <a:r>
              <a:rPr lang="en-US" altLang="zh-TW" sz="2800" dirty="0" smtClean="0"/>
              <a:t>   Index construction</a:t>
            </a:r>
          </a:p>
          <a:p>
            <a:pPr>
              <a:buClr>
                <a:schemeClr val="tx1"/>
              </a:buClr>
              <a:buSzPct val="80000"/>
              <a:buFont typeface="Wingdings 2" pitchFamily="18" charset="2"/>
              <a:buChar char="è"/>
            </a:pPr>
            <a:r>
              <a:rPr lang="en-US" altLang="zh-TW" sz="2800" dirty="0"/>
              <a:t> </a:t>
            </a:r>
            <a:r>
              <a:rPr lang="en-US" altLang="zh-TW" sz="2800" dirty="0" smtClean="0"/>
              <a:t>  Query </a:t>
            </a:r>
            <a:r>
              <a:rPr lang="en-US" altLang="zh-TW" sz="2800" dirty="0"/>
              <a:t>evaluation</a:t>
            </a:r>
            <a:endParaRPr lang="en-US" altLang="zh-TW" sz="2800" dirty="0" smtClean="0"/>
          </a:p>
          <a:p>
            <a:pPr>
              <a:buClr>
                <a:schemeClr val="tx1"/>
              </a:buClr>
              <a:buSzPct val="80000"/>
              <a:buFont typeface="Wingdings 2" pitchFamily="18" charset="2"/>
              <a:buChar char="è"/>
            </a:pPr>
            <a:r>
              <a:rPr lang="en-US" altLang="zh-TW" sz="2800" dirty="0" smtClean="0"/>
              <a:t>   Experimental results</a:t>
            </a:r>
          </a:p>
          <a:p>
            <a:pPr>
              <a:buClr>
                <a:schemeClr val="tx1"/>
              </a:buClr>
              <a:buSzPct val="80000"/>
              <a:buFont typeface="Wingdings 2" pitchFamily="18" charset="2"/>
              <a:buChar char="è"/>
            </a:pPr>
            <a:r>
              <a:rPr lang="en-US" altLang="zh-TW" sz="2800" dirty="0" smtClean="0"/>
              <a:t>   Conclusion</a:t>
            </a:r>
            <a:endParaRPr lang="en-US" altLang="zh-TW" sz="2800" dirty="0"/>
          </a:p>
          <a:p>
            <a:pPr>
              <a:buClr>
                <a:srgbClr val="002060"/>
              </a:buClr>
              <a:buFont typeface="Wingdings" pitchFamily="2" charset="2"/>
              <a:buChar char="Ø"/>
            </a:pPr>
            <a:endParaRPr lang="en-US" altLang="zh-TW" sz="2800" dirty="0" smtClean="0"/>
          </a:p>
          <a:p>
            <a:pPr>
              <a:buClr>
                <a:srgbClr val="002060"/>
              </a:buClr>
              <a:buFont typeface="Wingdings" pitchFamily="2" charset="2"/>
              <a:buChar char="Ø"/>
            </a:pPr>
            <a:endParaRPr lang="en-US" altLang="zh-TW" sz="2800" dirty="0"/>
          </a:p>
          <a:p>
            <a:pPr marL="0" indent="0">
              <a:buNone/>
            </a:pPr>
            <a:endParaRPr lang="en-US" altLang="zh-TW" sz="2800" dirty="0" smtClean="0"/>
          </a:p>
          <a:p>
            <a:endParaRPr lang="zh-TW" altLang="zh-TW" sz="2800" dirty="0"/>
          </a:p>
          <a:p>
            <a:endParaRPr lang="zh-TW" altLang="en-US" sz="2800" dirty="0"/>
          </a:p>
        </p:txBody>
      </p:sp>
    </p:spTree>
    <p:extLst>
      <p:ext uri="{BB962C8B-B14F-4D97-AF65-F5344CB8AC3E}">
        <p14:creationId xmlns:p14="http://schemas.microsoft.com/office/powerpoint/2010/main" val="3120267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20</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Index construction</a:t>
            </a:r>
            <a:endParaRPr lang="zh-TW" altLang="en-US" sz="4300" b="0" dirty="0">
              <a:solidFill>
                <a:schemeClr val="tx1"/>
              </a:solidFill>
              <a:effectLst>
                <a:outerShdw blurRad="38100" dist="38100" dir="2700000" algn="tl">
                  <a:srgbClr val="000000">
                    <a:alpha val="43137"/>
                  </a:srgbClr>
                </a:outerShdw>
              </a:effectLst>
            </a:endParaRPr>
          </a:p>
        </p:txBody>
      </p:sp>
      <p:sp>
        <p:nvSpPr>
          <p:cNvPr id="7" name="內容版面配置區 2"/>
          <p:cNvSpPr>
            <a:spLocks noGrp="1"/>
          </p:cNvSpPr>
          <p:nvPr>
            <p:ph idx="4294967295"/>
          </p:nvPr>
        </p:nvSpPr>
        <p:spPr>
          <a:xfrm>
            <a:off x="697866" y="1417638"/>
            <a:ext cx="7498080" cy="4800600"/>
          </a:xfrm>
          <a:prstGeom prst="rect">
            <a:avLst/>
          </a:prstGeom>
        </p:spPr>
        <p:txBody>
          <a:bodyPr>
            <a:normAutofit/>
          </a:bodyPr>
          <a:lstStyle/>
          <a:p>
            <a:pPr marL="45720" indent="0" algn="just">
              <a:buNone/>
            </a:pPr>
            <a:r>
              <a:rPr lang="en-US" altLang="zh-TW" sz="2100" dirty="0" err="1" smtClean="0">
                <a:solidFill>
                  <a:srgbClr val="7030A0"/>
                </a:solidFill>
                <a:effectLst>
                  <a:outerShdw blurRad="38100" dist="38100" dir="2700000" algn="tl">
                    <a:srgbClr val="000000">
                      <a:alpha val="43137"/>
                    </a:srgbClr>
                  </a:outerShdw>
                </a:effectLst>
              </a:rPr>
              <a:t>Precomputed</a:t>
            </a:r>
            <a:r>
              <a:rPr lang="en-US" altLang="zh-TW" sz="2100" dirty="0" smtClean="0">
                <a:solidFill>
                  <a:srgbClr val="7030A0"/>
                </a:solidFill>
                <a:effectLst>
                  <a:outerShdw blurRad="38100" dist="38100" dir="2700000" algn="tl">
                    <a:srgbClr val="000000">
                      <a:alpha val="43137"/>
                    </a:srgbClr>
                  </a:outerShdw>
                </a:effectLst>
              </a:rPr>
              <a:t> lists:</a:t>
            </a:r>
          </a:p>
          <a:p>
            <a:pPr marL="45720" indent="0" algn="just">
              <a:buNone/>
            </a:pPr>
            <a:endParaRPr lang="en-US" altLang="zh-TW" sz="2100" dirty="0" smtClean="0">
              <a:solidFill>
                <a:srgbClr val="7030A0"/>
              </a:solidFill>
              <a:effectLst>
                <a:outerShdw blurRad="38100" dist="38100" dir="2700000" algn="tl">
                  <a:srgbClr val="000000">
                    <a:alpha val="43137"/>
                  </a:srgbClr>
                </a:outerShdw>
              </a:effectLst>
            </a:endParaRPr>
          </a:p>
          <a:p>
            <a:pPr marL="45720" indent="0" algn="just">
              <a:buNone/>
            </a:pPr>
            <a:endParaRPr lang="en-US" altLang="zh-TW" sz="2100" dirty="0" smtClean="0">
              <a:solidFill>
                <a:srgbClr val="7030A0"/>
              </a:solidFill>
              <a:effectLst>
                <a:outerShdw blurRad="38100" dist="38100" dir="2700000" algn="tl">
                  <a:srgbClr val="000000">
                    <a:alpha val="43137"/>
                  </a:srgbClr>
                </a:outerShdw>
              </a:effectLst>
            </a:endParaRPr>
          </a:p>
          <a:p>
            <a:pPr marL="45720" indent="0" algn="just">
              <a:buNone/>
            </a:pPr>
            <a:endParaRPr lang="en-US" altLang="zh-TW" sz="2100" dirty="0" smtClean="0">
              <a:solidFill>
                <a:srgbClr val="7030A0"/>
              </a:solidFill>
              <a:effectLst>
                <a:outerShdw blurRad="38100" dist="38100" dir="2700000" algn="tl">
                  <a:srgbClr val="000000">
                    <a:alpha val="43137"/>
                  </a:srgbClr>
                </a:outerShdw>
              </a:effectLst>
            </a:endParaRPr>
          </a:p>
        </p:txBody>
      </p:sp>
      <p:sp>
        <p:nvSpPr>
          <p:cNvPr id="8" name="矩形 7"/>
          <p:cNvSpPr/>
          <p:nvPr/>
        </p:nvSpPr>
        <p:spPr>
          <a:xfrm>
            <a:off x="827584" y="1916832"/>
            <a:ext cx="7488832" cy="1200329"/>
          </a:xfrm>
          <a:prstGeom prst="rect">
            <a:avLst/>
          </a:prstGeom>
        </p:spPr>
        <p:txBody>
          <a:bodyPr wrap="square">
            <a:spAutoFit/>
          </a:bodyPr>
          <a:lstStyle/>
          <a:p>
            <a:r>
              <a:rPr lang="en-US" altLang="zh-TW" dirty="0" smtClean="0"/>
              <a:t>Given a </a:t>
            </a:r>
            <a:r>
              <a:rPr lang="en-US" altLang="zh-TW" dirty="0"/>
              <a:t>set of </a:t>
            </a:r>
            <a:r>
              <a:rPr lang="en-US" altLang="zh-TW" dirty="0" err="1"/>
              <a:t>precomputed</a:t>
            </a:r>
            <a:r>
              <a:rPr lang="en-US" altLang="zh-TW" dirty="0"/>
              <a:t> lists P = </a:t>
            </a:r>
            <a:r>
              <a:rPr lang="en-US" altLang="zh-TW" dirty="0" smtClean="0"/>
              <a:t>{p}</a:t>
            </a:r>
            <a:r>
              <a:rPr lang="en-US" altLang="zh-TW" baseline="-25000" dirty="0" err="1" smtClean="0"/>
              <a:t>ij</a:t>
            </a:r>
            <a:r>
              <a:rPr lang="en-US" altLang="zh-TW" dirty="0" smtClean="0"/>
              <a:t> </a:t>
            </a:r>
            <a:r>
              <a:rPr lang="en-US" altLang="zh-TW" dirty="0"/>
              <a:t>, where </a:t>
            </a:r>
            <a:r>
              <a:rPr lang="en-US" altLang="zh-TW" dirty="0" err="1" smtClean="0"/>
              <a:t>p</a:t>
            </a:r>
            <a:r>
              <a:rPr lang="en-US" altLang="zh-TW" baseline="-25000" dirty="0" err="1" smtClean="0"/>
              <a:t>ij</a:t>
            </a:r>
            <a:r>
              <a:rPr lang="en-US" altLang="zh-TW" dirty="0" smtClean="0"/>
              <a:t> </a:t>
            </a:r>
            <a:r>
              <a:rPr lang="en-US" altLang="zh-TW" dirty="0"/>
              <a:t>is the </a:t>
            </a:r>
            <a:r>
              <a:rPr lang="en-US" altLang="zh-TW" dirty="0" smtClean="0"/>
              <a:t>indicator variable </a:t>
            </a:r>
            <a:r>
              <a:rPr lang="en-US" altLang="zh-TW" dirty="0"/>
              <a:t>representing whether the results of query </a:t>
            </a:r>
            <a:r>
              <a:rPr lang="en-US" altLang="zh-TW" dirty="0" err="1" smtClean="0"/>
              <a:t>t</a:t>
            </a:r>
            <a:r>
              <a:rPr lang="en-US" altLang="zh-TW" baseline="-25000" dirty="0" err="1" smtClean="0"/>
              <a:t>i</a:t>
            </a:r>
            <a:r>
              <a:rPr lang="en-US" altLang="zh-TW" dirty="0" err="1" smtClean="0"/>
              <a:t>t</a:t>
            </a:r>
            <a:r>
              <a:rPr lang="en-US" altLang="zh-TW" baseline="-25000" dirty="0" err="1" smtClean="0"/>
              <a:t>j</a:t>
            </a:r>
            <a:r>
              <a:rPr lang="en-US" altLang="zh-TW" dirty="0"/>
              <a:t> </a:t>
            </a:r>
            <a:r>
              <a:rPr lang="en-US" altLang="zh-TW" dirty="0" smtClean="0"/>
              <a:t>were </a:t>
            </a:r>
            <a:r>
              <a:rPr lang="en-US" altLang="zh-TW" dirty="0" err="1" smtClean="0"/>
              <a:t>precomputed</a:t>
            </a:r>
            <a:endParaRPr lang="en-US" altLang="zh-TW" dirty="0" smtClean="0"/>
          </a:p>
          <a:p>
            <a:r>
              <a:rPr lang="en-US" altLang="zh-TW" dirty="0" smtClean="0"/>
              <a:t>F(</a:t>
            </a:r>
            <a:r>
              <a:rPr lang="en-US" altLang="zh-TW" dirty="0" err="1" smtClean="0"/>
              <a:t>P,q</a:t>
            </a:r>
            <a:r>
              <a:rPr lang="en-US" altLang="zh-TW" dirty="0"/>
              <a:t>) </a:t>
            </a:r>
            <a:r>
              <a:rPr lang="en-US" altLang="zh-TW" dirty="0" smtClean="0"/>
              <a:t>:</a:t>
            </a:r>
            <a:r>
              <a:rPr lang="en-US" altLang="zh-TW" dirty="0"/>
              <a:t> the cost of </a:t>
            </a:r>
            <a:r>
              <a:rPr lang="en-US" altLang="zh-TW" dirty="0" smtClean="0"/>
              <a:t>evaluating query </a:t>
            </a:r>
            <a:r>
              <a:rPr lang="en-US" altLang="zh-TW" dirty="0"/>
              <a:t>q given P</a:t>
            </a:r>
            <a:endParaRPr lang="en-US" altLang="zh-TW" dirty="0" smtClean="0"/>
          </a:p>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070865"/>
            <a:ext cx="2691985" cy="625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718" y="2886994"/>
            <a:ext cx="3007828" cy="809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827584" y="4077072"/>
            <a:ext cx="7272808" cy="646331"/>
          </a:xfrm>
          <a:prstGeom prst="rect">
            <a:avLst/>
          </a:prstGeom>
        </p:spPr>
        <p:txBody>
          <a:bodyPr wrap="square">
            <a:spAutoFit/>
          </a:bodyPr>
          <a:lstStyle/>
          <a:p>
            <a:r>
              <a:rPr lang="en-US" altLang="zh-TW" dirty="0"/>
              <a:t>Adding an extra </a:t>
            </a:r>
            <a:r>
              <a:rPr lang="en-US" altLang="zh-TW" dirty="0" err="1"/>
              <a:t>precomputed</a:t>
            </a:r>
            <a:r>
              <a:rPr lang="en-US" altLang="zh-TW" dirty="0"/>
              <a:t> list p to P can obviously only reduce F, but at the cost of storing a new list of size </a:t>
            </a:r>
            <a:r>
              <a:rPr lang="en-US" altLang="zh-TW" dirty="0" smtClean="0"/>
              <a:t>|</a:t>
            </a:r>
            <a:r>
              <a:rPr lang="en-US" altLang="zh-TW" dirty="0"/>
              <a:t> L</a:t>
            </a:r>
            <a:r>
              <a:rPr lang="en-US" altLang="zh-TW" baseline="-25000" dirty="0"/>
              <a:t>i </a:t>
            </a:r>
            <a:r>
              <a:rPr lang="en-US" altLang="zh-TW" dirty="0" smtClean="0">
                <a:cs typeface="Arial"/>
              </a:rPr>
              <a:t>∩</a:t>
            </a:r>
            <a:r>
              <a:rPr lang="en-US" altLang="zh-TW" dirty="0"/>
              <a:t> </a:t>
            </a:r>
            <a:r>
              <a:rPr lang="en-US" altLang="zh-TW" dirty="0" err="1" smtClean="0"/>
              <a:t>L</a:t>
            </a:r>
            <a:r>
              <a:rPr lang="en-US" altLang="zh-TW" baseline="-25000" dirty="0" err="1" smtClean="0"/>
              <a:t>j</a:t>
            </a:r>
            <a:r>
              <a:rPr lang="en-US" altLang="zh-TW" baseline="-25000" dirty="0" smtClean="0"/>
              <a:t> </a:t>
            </a:r>
            <a:r>
              <a:rPr lang="en-US" altLang="zh-TW" dirty="0" smtClean="0"/>
              <a:t>|.</a:t>
            </a:r>
            <a:endParaRPr lang="zh-TW" alt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33" y="5013176"/>
            <a:ext cx="3730768" cy="646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4788024" y="5065965"/>
            <a:ext cx="3672408" cy="646331"/>
          </a:xfrm>
          <a:prstGeom prst="rect">
            <a:avLst/>
          </a:prstGeom>
        </p:spPr>
        <p:txBody>
          <a:bodyPr wrap="square">
            <a:spAutoFit/>
          </a:bodyPr>
          <a:lstStyle/>
          <a:p>
            <a:r>
              <a:rPr lang="en-US" altLang="zh-TW" dirty="0"/>
              <a:t>select the </a:t>
            </a:r>
            <a:r>
              <a:rPr lang="en-US" altLang="zh-TW" dirty="0" err="1"/>
              <a:t>precomputed</a:t>
            </a:r>
            <a:r>
              <a:rPr lang="en-US" altLang="zh-TW" dirty="0"/>
              <a:t> list </a:t>
            </a:r>
            <a:r>
              <a:rPr lang="en-US" altLang="zh-TW" dirty="0" err="1"/>
              <a:t>p</a:t>
            </a:r>
            <a:r>
              <a:rPr lang="en-US" altLang="zh-TW" baseline="-25000" dirty="0" err="1"/>
              <a:t>ij</a:t>
            </a:r>
            <a:r>
              <a:rPr lang="en-US" altLang="zh-TW" dirty="0" smtClean="0"/>
              <a:t> </a:t>
            </a:r>
            <a:r>
              <a:rPr lang="en-US" altLang="zh-TW" dirty="0"/>
              <a:t>that maximizes </a:t>
            </a:r>
            <a:r>
              <a:rPr lang="en-US" altLang="zh-TW" dirty="0" err="1" smtClean="0"/>
              <a:t>λ’</a:t>
            </a:r>
            <a:r>
              <a:rPr lang="en-US" altLang="zh-TW" baseline="-25000" dirty="0" err="1" smtClean="0"/>
              <a:t>ij</a:t>
            </a:r>
            <a:r>
              <a:rPr lang="en-US" altLang="zh-TW" dirty="0" smtClean="0"/>
              <a:t> </a:t>
            </a:r>
            <a:endParaRPr lang="en-US" altLang="zh-TW" dirty="0"/>
          </a:p>
        </p:txBody>
      </p:sp>
      <p:sp>
        <p:nvSpPr>
          <p:cNvPr id="13" name="向右箭號 12"/>
          <p:cNvSpPr/>
          <p:nvPr/>
        </p:nvSpPr>
        <p:spPr>
          <a:xfrm>
            <a:off x="4596956" y="5174869"/>
            <a:ext cx="216023" cy="32338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18120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21</a:t>
            </a:fld>
            <a:endParaRPr lang="zh-TW" altLang="en-US" sz="2000" dirty="0">
              <a:solidFill>
                <a:schemeClr val="tx1"/>
              </a:solidFill>
            </a:endParaRPr>
          </a:p>
        </p:txBody>
      </p:sp>
      <p:sp>
        <p:nvSpPr>
          <p:cNvPr id="3" name="文字方塊 2"/>
          <p:cNvSpPr txBox="1"/>
          <p:nvPr/>
        </p:nvSpPr>
        <p:spPr>
          <a:xfrm>
            <a:off x="2771800" y="447135"/>
            <a:ext cx="4897840" cy="369332"/>
          </a:xfrm>
          <a:prstGeom prst="rect">
            <a:avLst/>
          </a:prstGeom>
          <a:noFill/>
        </p:spPr>
        <p:txBody>
          <a:bodyPr wrap="square" rtlCol="0">
            <a:spAutoFit/>
          </a:bodyPr>
          <a:lstStyle/>
          <a:p>
            <a:r>
              <a:rPr lang="en-US" altLang="zh-TW" dirty="0" smtClean="0"/>
              <a:t>  L1                   L2                   L3                  L4</a:t>
            </a:r>
            <a:endParaRPr lang="zh-TW" altLang="en-US" dirty="0"/>
          </a:p>
        </p:txBody>
      </p:sp>
      <p:sp>
        <p:nvSpPr>
          <p:cNvPr id="4" name="文字方塊 3"/>
          <p:cNvSpPr txBox="1"/>
          <p:nvPr/>
        </p:nvSpPr>
        <p:spPr>
          <a:xfrm>
            <a:off x="2876738" y="816467"/>
            <a:ext cx="582211" cy="369332"/>
          </a:xfrm>
          <a:prstGeom prst="rect">
            <a:avLst/>
          </a:prstGeom>
          <a:noFill/>
        </p:spPr>
        <p:txBody>
          <a:bodyPr wrap="none" rtlCol="0">
            <a:spAutoFit/>
          </a:bodyPr>
          <a:lstStyle/>
          <a:p>
            <a:pPr algn="ctr"/>
            <a:r>
              <a:rPr lang="en-US" altLang="zh-TW" dirty="0" smtClean="0"/>
              <a:t>Hall</a:t>
            </a:r>
          </a:p>
        </p:txBody>
      </p:sp>
      <p:sp>
        <p:nvSpPr>
          <p:cNvPr id="6" name="文字方塊 5"/>
          <p:cNvSpPr txBox="1"/>
          <p:nvPr/>
        </p:nvSpPr>
        <p:spPr>
          <a:xfrm>
            <a:off x="3766045" y="780741"/>
            <a:ext cx="1667339" cy="369332"/>
          </a:xfrm>
          <a:prstGeom prst="rect">
            <a:avLst/>
          </a:prstGeom>
          <a:noFill/>
        </p:spPr>
        <p:txBody>
          <a:bodyPr wrap="square" rtlCol="0">
            <a:spAutoFit/>
          </a:bodyPr>
          <a:lstStyle/>
          <a:p>
            <a:pPr algn="ctr"/>
            <a:r>
              <a:rPr lang="en-US" altLang="zh-TW" dirty="0" smtClean="0"/>
              <a:t>York</a:t>
            </a:r>
          </a:p>
        </p:txBody>
      </p:sp>
      <p:sp>
        <p:nvSpPr>
          <p:cNvPr id="7" name="文字方塊 6"/>
          <p:cNvSpPr txBox="1"/>
          <p:nvPr/>
        </p:nvSpPr>
        <p:spPr>
          <a:xfrm>
            <a:off x="5724128" y="797071"/>
            <a:ext cx="646331" cy="369332"/>
          </a:xfrm>
          <a:prstGeom prst="rect">
            <a:avLst/>
          </a:prstGeom>
          <a:noFill/>
        </p:spPr>
        <p:txBody>
          <a:bodyPr wrap="none" rtlCol="0">
            <a:spAutoFit/>
          </a:bodyPr>
          <a:lstStyle/>
          <a:p>
            <a:r>
              <a:rPr lang="en-US" altLang="zh-TW" dirty="0" smtClean="0"/>
              <a:t>New</a:t>
            </a:r>
          </a:p>
        </p:txBody>
      </p:sp>
      <p:sp>
        <p:nvSpPr>
          <p:cNvPr id="8" name="文字方塊 7"/>
          <p:cNvSpPr txBox="1"/>
          <p:nvPr/>
        </p:nvSpPr>
        <p:spPr>
          <a:xfrm>
            <a:off x="7169234" y="780741"/>
            <a:ext cx="582211" cy="369332"/>
          </a:xfrm>
          <a:prstGeom prst="rect">
            <a:avLst/>
          </a:prstGeom>
          <a:noFill/>
        </p:spPr>
        <p:txBody>
          <a:bodyPr wrap="none" rtlCol="0">
            <a:spAutoFit/>
          </a:bodyPr>
          <a:lstStyle/>
          <a:p>
            <a:r>
              <a:rPr lang="en-US" altLang="zh-TW" dirty="0" smtClean="0"/>
              <a:t>City</a:t>
            </a:r>
          </a:p>
        </p:txBody>
      </p:sp>
      <p:sp>
        <p:nvSpPr>
          <p:cNvPr id="9" name="圓角矩形 8"/>
          <p:cNvSpPr/>
          <p:nvPr/>
        </p:nvSpPr>
        <p:spPr>
          <a:xfrm>
            <a:off x="2771800"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0" name="圓角矩形 9"/>
          <p:cNvSpPr/>
          <p:nvPr/>
        </p:nvSpPr>
        <p:spPr>
          <a:xfrm>
            <a:off x="2771800"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1" name="圓角矩形 10"/>
          <p:cNvSpPr/>
          <p:nvPr/>
        </p:nvSpPr>
        <p:spPr>
          <a:xfrm>
            <a:off x="2771800"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2" name="圓角矩形 11"/>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3" name="圓角矩形 12"/>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4" name="圓角矩形 13"/>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5" name="圓角矩形 14"/>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6" name="圓角矩形 15"/>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2458894" y="1492028"/>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27" name="文字方塊 26"/>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28" name="文字方塊 27"/>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29" name="文字方塊 28"/>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p:sp>
        <p:nvSpPr>
          <p:cNvPr id="30" name="圓角矩形 29"/>
          <p:cNvSpPr/>
          <p:nvPr/>
        </p:nvSpPr>
        <p:spPr>
          <a:xfrm>
            <a:off x="1487599" y="262588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圓角矩形 30"/>
          <p:cNvSpPr/>
          <p:nvPr/>
        </p:nvSpPr>
        <p:spPr>
          <a:xfrm>
            <a:off x="1487599" y="20293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1487599" y="1462798"/>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1303837" y="816467"/>
            <a:ext cx="1159613" cy="369332"/>
          </a:xfrm>
          <a:prstGeom prst="rect">
            <a:avLst/>
          </a:prstGeom>
          <a:noFill/>
        </p:spPr>
        <p:txBody>
          <a:bodyPr wrap="none" rtlCol="0">
            <a:spAutoFit/>
          </a:bodyPr>
          <a:lstStyle/>
          <a:p>
            <a:r>
              <a:rPr lang="en-US" altLang="zh-TW" dirty="0" smtClean="0"/>
              <a:t>New York</a:t>
            </a:r>
            <a:endParaRPr lang="zh-TW" altLang="en-US" dirty="0"/>
          </a:p>
        </p:txBody>
      </p:sp>
      <p:sp>
        <p:nvSpPr>
          <p:cNvPr id="34" name="文字方塊 33"/>
          <p:cNvSpPr txBox="1"/>
          <p:nvPr/>
        </p:nvSpPr>
        <p:spPr>
          <a:xfrm>
            <a:off x="1147383" y="1538253"/>
            <a:ext cx="312906" cy="1477328"/>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endParaRPr lang="zh-TW" altLang="en-US" dirty="0"/>
          </a:p>
        </p:txBody>
      </p:sp>
      <p:sp>
        <p:nvSpPr>
          <p:cNvPr id="35" name="矩形 34"/>
          <p:cNvSpPr/>
          <p:nvPr/>
        </p:nvSpPr>
        <p:spPr>
          <a:xfrm>
            <a:off x="118205" y="3560156"/>
            <a:ext cx="3711593" cy="1200329"/>
          </a:xfrm>
          <a:prstGeom prst="rect">
            <a:avLst/>
          </a:prstGeom>
        </p:spPr>
        <p:txBody>
          <a:bodyPr wrap="none">
            <a:spAutoFit/>
          </a:bodyPr>
          <a:lstStyle/>
          <a:p>
            <a:r>
              <a:rPr lang="en-US" altLang="zh-TW" dirty="0" smtClean="0"/>
              <a:t>Query(q1):</a:t>
            </a:r>
            <a:r>
              <a:rPr lang="zh-TW" altLang="en-US" dirty="0"/>
              <a:t>“ </a:t>
            </a:r>
            <a:r>
              <a:rPr lang="en-US" altLang="zh-TW" dirty="0"/>
              <a:t>New York City </a:t>
            </a:r>
            <a:r>
              <a:rPr lang="en-US" altLang="zh-TW" dirty="0" smtClean="0"/>
              <a:t>Hall</a:t>
            </a:r>
            <a:r>
              <a:rPr lang="zh-TW" altLang="en-US" dirty="0" smtClean="0"/>
              <a:t>“</a:t>
            </a:r>
            <a:endParaRPr lang="en-US" altLang="zh-TW" dirty="0" smtClean="0"/>
          </a:p>
          <a:p>
            <a:r>
              <a:rPr lang="en-US" altLang="zh-TW" dirty="0" smtClean="0"/>
              <a:t>Query(q2):</a:t>
            </a:r>
            <a:r>
              <a:rPr lang="zh-TW" altLang="en-US" dirty="0"/>
              <a:t>“ </a:t>
            </a:r>
            <a:r>
              <a:rPr lang="en-US" altLang="zh-TW" dirty="0"/>
              <a:t>New York </a:t>
            </a:r>
            <a:r>
              <a:rPr lang="en-US" altLang="zh-TW" dirty="0" smtClean="0"/>
              <a:t>City</a:t>
            </a:r>
            <a:r>
              <a:rPr lang="zh-TW" altLang="en-US" dirty="0" smtClean="0"/>
              <a:t>“</a:t>
            </a:r>
            <a:r>
              <a:rPr lang="en-US" altLang="zh-TW" dirty="0" smtClean="0"/>
              <a:t> </a:t>
            </a:r>
          </a:p>
          <a:p>
            <a:r>
              <a:rPr lang="en-US" altLang="zh-TW" dirty="0" smtClean="0"/>
              <a:t>Query(q3):</a:t>
            </a:r>
            <a:r>
              <a:rPr lang="zh-TW" altLang="en-US" dirty="0"/>
              <a:t>“ </a:t>
            </a:r>
            <a:r>
              <a:rPr lang="en-US" altLang="zh-TW" dirty="0"/>
              <a:t>New City </a:t>
            </a:r>
            <a:r>
              <a:rPr lang="en-US" altLang="zh-TW" dirty="0" smtClean="0"/>
              <a:t> Hall </a:t>
            </a:r>
            <a:r>
              <a:rPr lang="zh-TW" altLang="en-US" dirty="0"/>
              <a:t>”</a:t>
            </a:r>
            <a:endParaRPr lang="en-US" altLang="zh-TW" dirty="0"/>
          </a:p>
          <a:p>
            <a:endParaRPr lang="zh-TW" altLang="en-US" dirty="0"/>
          </a:p>
        </p:txBody>
      </p:sp>
      <p:sp>
        <p:nvSpPr>
          <p:cNvPr id="36" name="矩形 35"/>
          <p:cNvSpPr/>
          <p:nvPr/>
        </p:nvSpPr>
        <p:spPr>
          <a:xfrm>
            <a:off x="4206920" y="5517232"/>
            <a:ext cx="4937079" cy="923330"/>
          </a:xfrm>
          <a:prstGeom prst="rect">
            <a:avLst/>
          </a:prstGeom>
        </p:spPr>
        <p:txBody>
          <a:bodyPr wrap="square">
            <a:spAutoFit/>
          </a:bodyPr>
          <a:lstStyle/>
          <a:p>
            <a:r>
              <a:rPr lang="en-US" altLang="zh-TW" dirty="0" smtClean="0"/>
              <a:t>F(P∪{</a:t>
            </a:r>
            <a:r>
              <a:rPr lang="en-US" altLang="zh-TW" dirty="0" err="1" smtClean="0"/>
              <a:t>p</a:t>
            </a:r>
            <a:r>
              <a:rPr lang="en-US" altLang="zh-TW" baseline="-25000" dirty="0" err="1" smtClean="0"/>
              <a:t>NewCity</a:t>
            </a:r>
            <a:r>
              <a:rPr lang="en-US" altLang="zh-TW" dirty="0" smtClean="0"/>
              <a:t>},q1)</a:t>
            </a:r>
            <a:r>
              <a:rPr lang="en-US" altLang="zh-TW" baseline="-25000" dirty="0" smtClean="0"/>
              <a:t> </a:t>
            </a:r>
            <a:r>
              <a:rPr lang="en-US" altLang="zh-TW" dirty="0" smtClean="0"/>
              <a:t> = </a:t>
            </a:r>
            <a:r>
              <a:rPr lang="en-US" altLang="zh-TW" dirty="0" smtClean="0"/>
              <a:t>3*[(12+log3)+(12+log3)]</a:t>
            </a:r>
            <a:endParaRPr lang="en-US" altLang="zh-TW" dirty="0" smtClean="0"/>
          </a:p>
          <a:p>
            <a:r>
              <a:rPr lang="en-US" altLang="zh-TW" dirty="0" smtClean="0"/>
              <a:t>F(P∪{</a:t>
            </a:r>
            <a:r>
              <a:rPr lang="en-US" altLang="zh-TW" dirty="0" err="1" smtClean="0"/>
              <a:t>p</a:t>
            </a:r>
            <a:r>
              <a:rPr lang="en-US" altLang="zh-TW" baseline="-25000" dirty="0" err="1" smtClean="0"/>
              <a:t>NewCity</a:t>
            </a:r>
            <a:r>
              <a:rPr lang="en-US" altLang="zh-TW" dirty="0" smtClean="0"/>
              <a:t>},q2)</a:t>
            </a:r>
            <a:r>
              <a:rPr lang="en-US" altLang="zh-TW" baseline="-25000" dirty="0" smtClean="0"/>
              <a:t> </a:t>
            </a:r>
            <a:r>
              <a:rPr lang="en-US" altLang="zh-TW" dirty="0" smtClean="0"/>
              <a:t> </a:t>
            </a:r>
            <a:r>
              <a:rPr lang="en-US" altLang="zh-TW" dirty="0"/>
              <a:t>= </a:t>
            </a:r>
            <a:r>
              <a:rPr lang="en-US" altLang="zh-TW" dirty="0"/>
              <a:t>3*[(12+log3</a:t>
            </a:r>
            <a:r>
              <a:rPr lang="en-US" altLang="zh-TW" dirty="0" smtClean="0"/>
              <a:t>)]</a:t>
            </a:r>
            <a:endParaRPr lang="en-US" altLang="zh-TW" dirty="0" smtClean="0"/>
          </a:p>
          <a:p>
            <a:r>
              <a:rPr lang="en-US" altLang="zh-TW" dirty="0"/>
              <a:t>F(P∪{</a:t>
            </a:r>
            <a:r>
              <a:rPr lang="en-US" altLang="zh-TW" dirty="0" err="1"/>
              <a:t>p</a:t>
            </a:r>
            <a:r>
              <a:rPr lang="en-US" altLang="zh-TW" baseline="-25000" dirty="0" err="1"/>
              <a:t>NewCity</a:t>
            </a:r>
            <a:r>
              <a:rPr lang="en-US" altLang="zh-TW" dirty="0"/>
              <a:t>},</a:t>
            </a:r>
            <a:r>
              <a:rPr lang="en-US" altLang="zh-TW" dirty="0" smtClean="0"/>
              <a:t>q3)</a:t>
            </a:r>
            <a:r>
              <a:rPr lang="en-US" altLang="zh-TW" baseline="-25000" dirty="0" smtClean="0"/>
              <a:t> </a:t>
            </a:r>
            <a:r>
              <a:rPr lang="en-US" altLang="zh-TW" dirty="0" smtClean="0"/>
              <a:t> </a:t>
            </a:r>
            <a:r>
              <a:rPr lang="en-US" altLang="zh-TW" dirty="0"/>
              <a:t>= </a:t>
            </a:r>
            <a:r>
              <a:rPr lang="en-US" altLang="zh-TW" dirty="0"/>
              <a:t>3*[(</a:t>
            </a:r>
            <a:r>
              <a:rPr lang="en-US" altLang="zh-TW" dirty="0" smtClean="0"/>
              <a:t>12+log3)]</a:t>
            </a:r>
            <a:endParaRPr lang="en-US" altLang="zh-TW" dirty="0"/>
          </a:p>
        </p:txBody>
      </p:sp>
      <p:sp>
        <p:nvSpPr>
          <p:cNvPr id="37" name="圓角矩形 36"/>
          <p:cNvSpPr/>
          <p:nvPr/>
        </p:nvSpPr>
        <p:spPr>
          <a:xfrm>
            <a:off x="327986" y="2606488"/>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圓角矩形 37"/>
          <p:cNvSpPr/>
          <p:nvPr/>
        </p:nvSpPr>
        <p:spPr>
          <a:xfrm>
            <a:off x="327986" y="20099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327986" y="144340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文字方塊 39"/>
          <p:cNvSpPr txBox="1"/>
          <p:nvPr/>
        </p:nvSpPr>
        <p:spPr>
          <a:xfrm>
            <a:off x="143062" y="821968"/>
            <a:ext cx="1107996" cy="369332"/>
          </a:xfrm>
          <a:prstGeom prst="rect">
            <a:avLst/>
          </a:prstGeom>
          <a:noFill/>
        </p:spPr>
        <p:txBody>
          <a:bodyPr wrap="none" rtlCol="0">
            <a:spAutoFit/>
          </a:bodyPr>
          <a:lstStyle/>
          <a:p>
            <a:r>
              <a:rPr lang="en-US" altLang="zh-TW" dirty="0" smtClean="0">
                <a:solidFill>
                  <a:srgbClr val="FF0000"/>
                </a:solidFill>
              </a:rPr>
              <a:t>New City</a:t>
            </a:r>
            <a:endParaRPr lang="zh-TW" altLang="en-US" dirty="0">
              <a:solidFill>
                <a:srgbClr val="FF0000"/>
              </a:solidFill>
            </a:endParaRPr>
          </a:p>
        </p:txBody>
      </p:sp>
      <p:sp>
        <p:nvSpPr>
          <p:cNvPr id="41" name="文字方塊 40"/>
          <p:cNvSpPr txBox="1"/>
          <p:nvPr/>
        </p:nvSpPr>
        <p:spPr>
          <a:xfrm>
            <a:off x="-12230" y="1518857"/>
            <a:ext cx="312906" cy="1477328"/>
          </a:xfrm>
          <a:prstGeom prst="rect">
            <a:avLst/>
          </a:prstGeom>
          <a:noFill/>
        </p:spPr>
        <p:txBody>
          <a:bodyPr wrap="none" rtlCol="0">
            <a:spAutoFit/>
          </a:bodyPr>
          <a:lstStyle/>
          <a:p>
            <a:r>
              <a:rPr lang="en-US" altLang="zh-TW" dirty="0">
                <a:solidFill>
                  <a:srgbClr val="FF0000"/>
                </a:solidFill>
              </a:rPr>
              <a:t>1</a:t>
            </a:r>
            <a:endParaRPr lang="en-US" altLang="zh-TW" dirty="0" smtClean="0">
              <a:solidFill>
                <a:srgbClr val="FF0000"/>
              </a:solidFill>
            </a:endParaRPr>
          </a:p>
          <a:p>
            <a:endParaRPr lang="en-US" altLang="zh-TW" dirty="0" smtClean="0">
              <a:solidFill>
                <a:srgbClr val="FF0000"/>
              </a:solidFill>
            </a:endParaRPr>
          </a:p>
          <a:p>
            <a:r>
              <a:rPr lang="en-US" altLang="zh-TW" dirty="0">
                <a:solidFill>
                  <a:srgbClr val="FF0000"/>
                </a:solidFill>
              </a:rPr>
              <a:t>2</a:t>
            </a:r>
            <a:endParaRPr lang="en-US" altLang="zh-TW" dirty="0" smtClean="0">
              <a:solidFill>
                <a:srgbClr val="FF0000"/>
              </a:solidFill>
            </a:endParaRPr>
          </a:p>
          <a:p>
            <a:endParaRPr lang="en-US" altLang="zh-TW" dirty="0" smtClean="0">
              <a:solidFill>
                <a:srgbClr val="FF0000"/>
              </a:solidFill>
            </a:endParaRPr>
          </a:p>
          <a:p>
            <a:r>
              <a:rPr lang="en-US" altLang="zh-TW" dirty="0">
                <a:solidFill>
                  <a:srgbClr val="FF0000"/>
                </a:solidFill>
              </a:rPr>
              <a:t>3</a:t>
            </a:r>
            <a:endParaRPr lang="zh-TW" altLang="en-US" dirty="0">
              <a:solidFill>
                <a:srgbClr val="FF0000"/>
              </a:solidFill>
            </a:endParaRPr>
          </a:p>
        </p:txBody>
      </p:sp>
      <p:pic>
        <p:nvPicPr>
          <p:cNvPr id="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81" y="4527718"/>
            <a:ext cx="4044565" cy="754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橢圓 42"/>
          <p:cNvSpPr/>
          <p:nvPr/>
        </p:nvSpPr>
        <p:spPr>
          <a:xfrm>
            <a:off x="1147383" y="6362094"/>
            <a:ext cx="4738748"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6" name="文字方塊 45"/>
              <p:cNvSpPr txBox="1"/>
              <p:nvPr/>
            </p:nvSpPr>
            <p:spPr>
              <a:xfrm>
                <a:off x="236217" y="5112839"/>
                <a:ext cx="3461204" cy="1268489"/>
              </a:xfrm>
              <a:prstGeom prst="rect">
                <a:avLst/>
              </a:prstGeom>
              <a:noFill/>
            </p:spPr>
            <p:txBody>
              <a:bodyPr wrap="none" rtlCol="0">
                <a:spAutoFit/>
              </a:bodyPr>
              <a:lstStyle/>
              <a:p>
                <a:r>
                  <a:rPr lang="en-US" altLang="zh-TW" b="0" dirty="0" smtClean="0"/>
                  <a:t>P</a:t>
                </a:r>
                <a14:m>
                  <m:oMath xmlns:m="http://schemas.openxmlformats.org/officeDocument/2006/math">
                    <m:r>
                      <a:rPr lang="en-US" altLang="zh-TW" b="0" i="1" smtClean="0">
                        <a:latin typeface="Cambria Math"/>
                      </a:rPr>
                      <m:t>=</m:t>
                    </m:r>
                    <m:m>
                      <m:mPr>
                        <m:mcs>
                          <m:mc>
                            <m:mcPr>
                              <m:count m:val="1"/>
                              <m:mcJc m:val="center"/>
                            </m:mcPr>
                          </m:mc>
                        </m:mcs>
                        <m:ctrlPr>
                          <a:rPr lang="en-US" altLang="zh-TW" i="1">
                            <a:latin typeface="Cambria Math"/>
                          </a:rPr>
                        </m:ctrlPr>
                      </m:mPr>
                      <m:mr>
                        <m:e>
                          <m:r>
                            <m:rPr>
                              <m:brk m:alnAt="7"/>
                            </m:rPr>
                            <a:rPr lang="en-US" altLang="zh-TW" b="0" i="1" smtClean="0">
                              <a:latin typeface="Cambria Math"/>
                            </a:rPr>
                            <m:t>𝐻</m:t>
                          </m:r>
                          <m:r>
                            <a:rPr lang="en-US" altLang="zh-TW" b="0" i="1" smtClean="0">
                              <a:latin typeface="Cambria Math"/>
                            </a:rPr>
                            <m:t>𝑎𝑙𝑙</m:t>
                          </m:r>
                        </m:e>
                      </m:mr>
                      <m:mr>
                        <m:e>
                          <m:r>
                            <a:rPr lang="en-US" altLang="zh-TW" b="0" i="1" smtClean="0">
                              <a:latin typeface="Cambria Math"/>
                            </a:rPr>
                            <m:t>𝑌𝑜𝑟𝑘</m:t>
                          </m:r>
                        </m:e>
                      </m:mr>
                      <m:mr>
                        <m:e>
                          <m:r>
                            <a:rPr lang="en-US" altLang="zh-TW" b="0" i="1" smtClean="0">
                              <a:latin typeface="Cambria Math"/>
                            </a:rPr>
                            <m:t>𝑁𝑒𝑤</m:t>
                          </m:r>
                        </m:e>
                      </m:mr>
                      <m:mr>
                        <m:e>
                          <m:r>
                            <a:rPr lang="en-US" altLang="zh-TW" b="0" i="1" smtClean="0">
                              <a:latin typeface="Cambria Math"/>
                            </a:rPr>
                            <m:t>𝐶𝑖𝑡𝑦</m:t>
                          </m:r>
                        </m:e>
                      </m:mr>
                    </m:m>
                    <m:d>
                      <m:dPr>
                        <m:begChr m:val="["/>
                        <m:endChr m:val="]"/>
                        <m:ctrlPr>
                          <a:rPr lang="en-US" altLang="zh-TW" i="1">
                            <a:latin typeface="Cambria Math"/>
                          </a:rPr>
                        </m:ctrlPr>
                      </m:dPr>
                      <m:e>
                        <m:m>
                          <m:mPr>
                            <m:mcs>
                              <m:mc>
                                <m:mcPr>
                                  <m:count m:val="4"/>
                                  <m:mcJc m:val="center"/>
                                </m:mcPr>
                              </m:mc>
                            </m:mcs>
                            <m:ctrlPr>
                              <a:rPr lang="en-US" altLang="zh-TW" i="1">
                                <a:latin typeface="Cambria Math"/>
                              </a:rPr>
                            </m:ctrlPr>
                          </m:mPr>
                          <m:mr>
                            <m:e>
                              <m:r>
                                <m:rPr>
                                  <m:nor/>
                                </m:rPr>
                                <a:rPr lang="zh-TW" altLang="en-US"/>
                                <m:t>╳</m:t>
                              </m:r>
                            </m:e>
                            <m:e>
                              <m:r>
                                <a:rPr lang="en-US" altLang="zh-TW" i="1">
                                  <a:latin typeface="Cambria Math"/>
                                </a:rPr>
                                <m:t>     </m:t>
                              </m:r>
                              <m:r>
                                <a:rPr lang="en-US" altLang="zh-TW" i="1" smtClean="0">
                                  <a:solidFill>
                                    <a:srgbClr val="FF0000"/>
                                  </a:solidFill>
                                  <a:latin typeface="Cambria Math"/>
                                </a:rPr>
                                <m:t> </m:t>
                              </m:r>
                              <m:r>
                                <a:rPr lang="en-US" altLang="zh-TW" b="0" i="1" smtClean="0">
                                  <a:solidFill>
                                    <a:schemeClr val="tx1"/>
                                  </a:solidFill>
                                  <a:latin typeface="Cambria Math"/>
                                </a:rPr>
                                <m:t>0</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b="0" i="1" smtClean="0">
                                  <a:latin typeface="Cambria Math"/>
                                </a:rPr>
                                <m:t>0</m:t>
                              </m:r>
                            </m:e>
                            <m:e>
                              <m:r>
                                <m:rPr>
                                  <m:nor/>
                                </m:rPr>
                                <a:rPr lang="en-US" altLang="zh-TW">
                                  <a:solidFill>
                                    <a:srgbClr val="FF0000"/>
                                  </a:solidFill>
                                  <a:latin typeface="Cambria Math"/>
                                </a:rPr>
                                <m:t>    </m:t>
                              </m:r>
                              <m:r>
                                <m:rPr>
                                  <m:nor/>
                                </m:rPr>
                                <a:rPr lang="zh-TW" altLang="en-US"/>
                                <m:t>╳</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i="1">
                                  <a:latin typeface="Cambria Math"/>
                                </a:rPr>
                                <m:t>0</m:t>
                              </m:r>
                            </m:e>
                            <m:e>
                              <m:r>
                                <a:rPr lang="en-US" altLang="zh-TW" i="1">
                                  <a:latin typeface="Cambria Math"/>
                                </a:rPr>
                                <m:t>      </m:t>
                              </m:r>
                              <m:r>
                                <a:rPr lang="en-US" altLang="zh-TW" b="0" i="1" smtClean="0">
                                  <a:latin typeface="Cambria Math"/>
                                </a:rPr>
                                <m:t>1</m:t>
                              </m:r>
                            </m:e>
                            <m:e>
                              <m:r>
                                <m:rPr>
                                  <m:nor/>
                                </m:rPr>
                                <a:rPr lang="en-US" altLang="zh-TW">
                                  <a:latin typeface="Cambria Math"/>
                                </a:rPr>
                                <m:t>    </m:t>
                              </m:r>
                              <m:r>
                                <m:rPr>
                                  <m:nor/>
                                </m:rPr>
                                <a:rPr lang="zh-TW" altLang="en-US"/>
                                <m:t>╳</m:t>
                              </m:r>
                            </m:e>
                            <m:e>
                              <m:r>
                                <a:rPr lang="en-US" altLang="zh-TW" i="1">
                                  <a:latin typeface="Cambria Math"/>
                                </a:rPr>
                                <m:t>     </m:t>
                              </m:r>
                              <m:r>
                                <a:rPr lang="en-US" altLang="zh-TW" b="0" i="1" smtClean="0">
                                  <a:solidFill>
                                    <a:srgbClr val="FF0000"/>
                                  </a:solidFill>
                                  <a:latin typeface="Cambria Math"/>
                                </a:rPr>
                                <m:t>1</m:t>
                              </m:r>
                            </m:e>
                          </m:mr>
                          <m:mr>
                            <m:e>
                              <m:r>
                                <a:rPr lang="en-US" altLang="zh-TW" i="1">
                                  <a:latin typeface="Cambria Math"/>
                                </a:rPr>
                                <m:t>0</m:t>
                              </m:r>
                            </m:e>
                            <m:e>
                              <m:r>
                                <a:rPr lang="en-US" altLang="zh-TW" i="1">
                                  <a:latin typeface="Cambria Math"/>
                                </a:rPr>
                                <m:t>      0</m:t>
                              </m:r>
                            </m:e>
                            <m:e>
                              <m:r>
                                <a:rPr lang="en-US" altLang="zh-TW" i="1">
                                  <a:latin typeface="Cambria Math"/>
                                </a:rPr>
                                <m:t>      0</m:t>
                              </m:r>
                            </m:e>
                            <m:e>
                              <m:r>
                                <m:rPr>
                                  <m:nor/>
                                </m:rPr>
                                <a:rPr lang="en-US" altLang="zh-TW">
                                  <a:latin typeface="Cambria Math"/>
                                </a:rPr>
                                <m:t>   </m:t>
                              </m:r>
                              <m:r>
                                <m:rPr>
                                  <m:nor/>
                                </m:rPr>
                                <a:rPr lang="zh-TW" altLang="en-US"/>
                                <m:t>╳</m:t>
                              </m:r>
                            </m:e>
                          </m:mr>
                        </m:m>
                      </m:e>
                    </m:d>
                  </m:oMath>
                </a14:m>
                <a:endParaRPr lang="zh-TW" altLang="en-US" dirty="0"/>
              </a:p>
            </p:txBody>
          </p:sp>
        </mc:Choice>
        <mc:Fallback xmlns="">
          <p:sp>
            <p:nvSpPr>
              <p:cNvPr id="46" name="文字方塊 45"/>
              <p:cNvSpPr txBox="1">
                <a:spLocks noRot="1" noChangeAspect="1" noMove="1" noResize="1" noEditPoints="1" noAdjustHandles="1" noChangeArrowheads="1" noChangeShapeType="1" noTextEdit="1"/>
              </p:cNvSpPr>
              <p:nvPr/>
            </p:nvSpPr>
            <p:spPr>
              <a:xfrm>
                <a:off x="236217" y="5112839"/>
                <a:ext cx="3461204" cy="1268489"/>
              </a:xfrm>
              <a:prstGeom prst="rect">
                <a:avLst/>
              </a:prstGeom>
              <a:blipFill rotWithShape="1">
                <a:blip r:embed="rId4"/>
                <a:stretch>
                  <a:fillRect l="-15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矩形 46"/>
              <p:cNvSpPr/>
              <p:nvPr/>
            </p:nvSpPr>
            <p:spPr>
              <a:xfrm>
                <a:off x="859065" y="4775310"/>
                <a:ext cx="3046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smtClean="0">
                              <a:latin typeface="Cambria Math"/>
                            </a:rPr>
                          </m:ctrlPr>
                        </m:mPr>
                        <m:mr>
                          <m:e>
                            <m:r>
                              <m:rPr>
                                <m:brk m:alnAt="7"/>
                              </m:rPr>
                              <a:rPr lang="en-US" altLang="zh-TW" b="0" i="1" smtClean="0">
                                <a:latin typeface="Cambria Math"/>
                              </a:rPr>
                              <m:t> </m:t>
                            </m:r>
                            <m:r>
                              <a:rPr lang="en-US" altLang="zh-TW" b="0" i="1" smtClean="0">
                                <a:latin typeface="Cambria Math"/>
                              </a:rPr>
                              <m:t>    </m:t>
                            </m:r>
                            <m:r>
                              <a:rPr lang="en-US" altLang="zh-TW" i="1">
                                <a:latin typeface="Cambria Math"/>
                              </a:rPr>
                              <m:t>𝐻𝑎𝑙𝑙</m:t>
                            </m:r>
                          </m:e>
                          <m:e>
                            <m:r>
                              <a:rPr lang="en-US" altLang="zh-TW" i="1">
                                <a:latin typeface="Cambria Math"/>
                              </a:rPr>
                              <m:t>𝑌𝑜𝑟𝑘</m:t>
                            </m:r>
                          </m:e>
                          <m:e>
                            <m:r>
                              <a:rPr lang="en-US" altLang="zh-TW" i="1">
                                <a:latin typeface="Cambria Math"/>
                              </a:rPr>
                              <m:t>𝑁𝑒𝑤</m:t>
                            </m:r>
                          </m:e>
                          <m:e>
                            <m:r>
                              <a:rPr lang="en-US" altLang="zh-TW" i="1">
                                <a:latin typeface="Cambria Math"/>
                              </a:rPr>
                              <m:t>𝐶𝑖𝑡𝑦</m:t>
                            </m:r>
                          </m:e>
                        </m:mr>
                      </m:m>
                    </m:oMath>
                  </m:oMathPara>
                </a14:m>
                <a:endParaRPr lang="zh-TW" altLang="en-US" dirty="0"/>
              </a:p>
            </p:txBody>
          </p:sp>
        </mc:Choice>
        <mc:Fallback xmlns="">
          <p:sp>
            <p:nvSpPr>
              <p:cNvPr id="47" name="矩形 46"/>
              <p:cNvSpPr>
                <a:spLocks noRot="1" noChangeAspect="1" noMove="1" noResize="1" noEditPoints="1" noAdjustHandles="1" noChangeArrowheads="1" noChangeShapeType="1" noTextEdit="1"/>
              </p:cNvSpPr>
              <p:nvPr/>
            </p:nvSpPr>
            <p:spPr>
              <a:xfrm>
                <a:off x="859065" y="4775310"/>
                <a:ext cx="3046731" cy="369332"/>
              </a:xfrm>
              <a:prstGeom prst="rect">
                <a:avLst/>
              </a:prstGeom>
              <a:blipFill rotWithShape="1">
                <a:blip r:embed="rId5"/>
                <a:stretch>
                  <a:fillRect b="-9836"/>
                </a:stretch>
              </a:blipFill>
            </p:spPr>
            <p:txBody>
              <a:bodyPr/>
              <a:lstStyle/>
              <a:p>
                <a:r>
                  <a:rPr lang="zh-TW" altLang="en-US">
                    <a:noFill/>
                  </a:rPr>
                  <a:t> </a:t>
                </a:r>
              </a:p>
            </p:txBody>
          </p:sp>
        </mc:Fallback>
      </mc:AlternateContent>
      <p:sp>
        <p:nvSpPr>
          <p:cNvPr id="2" name="文字方塊 1"/>
          <p:cNvSpPr txBox="1"/>
          <p:nvPr/>
        </p:nvSpPr>
        <p:spPr>
          <a:xfrm>
            <a:off x="118205" y="6395214"/>
            <a:ext cx="5767926" cy="646331"/>
          </a:xfrm>
          <a:prstGeom prst="rect">
            <a:avLst/>
          </a:prstGeom>
          <a:noFill/>
        </p:spPr>
        <p:txBody>
          <a:bodyPr wrap="none" rtlCol="0">
            <a:spAutoFit/>
          </a:bodyPr>
          <a:lstStyle/>
          <a:p>
            <a:r>
              <a:rPr lang="en-US" altLang="zh-TW" dirty="0" err="1"/>
              <a:t>λ‘</a:t>
            </a:r>
            <a:r>
              <a:rPr lang="en-US" altLang="zh-TW" baseline="-25000" dirty="0" err="1"/>
              <a:t>New</a:t>
            </a:r>
            <a:r>
              <a:rPr lang="en-US" altLang="zh-TW" baseline="-25000" dirty="0"/>
              <a:t> City</a:t>
            </a:r>
            <a:r>
              <a:rPr lang="en-US" altLang="zh-TW" dirty="0"/>
              <a:t> = </a:t>
            </a:r>
            <a:r>
              <a:rPr lang="en-US" altLang="zh-TW" dirty="0" smtClean="0"/>
              <a:t>[(3log5-3log3)+(3log5-3log3)+(3log5-log3)]/3</a:t>
            </a:r>
            <a:endParaRPr lang="zh-TW" altLang="en-US" dirty="0"/>
          </a:p>
          <a:p>
            <a:endParaRPr lang="zh-TW" altLang="en-US" dirty="0"/>
          </a:p>
        </p:txBody>
      </p:sp>
    </p:spTree>
    <p:extLst>
      <p:ext uri="{BB962C8B-B14F-4D97-AF65-F5344CB8AC3E}">
        <p14:creationId xmlns:p14="http://schemas.microsoft.com/office/powerpoint/2010/main" val="285293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
                                            <p:txEl>
                                              <p:pRg st="1" end="1"/>
                                            </p:txEl>
                                          </p:spTgt>
                                        </p:tgtEl>
                                        <p:attrNameLst>
                                          <p:attrName>style.visibility</p:attrName>
                                        </p:attrNameLst>
                                      </p:cBhvr>
                                      <p:to>
                                        <p:strVal val="visible"/>
                                      </p:to>
                                    </p:set>
                                    <p:animEffect transition="in" filter="fade">
                                      <p:cBhvr>
                                        <p:cTn id="10" dur="500"/>
                                        <p:tgtEl>
                                          <p:spTgt spid="3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animEffect transition="in" filter="fade">
                                      <p:cBhvr>
                                        <p:cTn id="13" dur="500"/>
                                        <p:tgtEl>
                                          <p:spTgt spid="3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22</a:t>
            </a:fld>
            <a:endParaRPr lang="zh-TW" altLang="en-US" sz="2000" dirty="0">
              <a:solidFill>
                <a:schemeClr val="tx1"/>
              </a:solidFill>
            </a:endParaRPr>
          </a:p>
        </p:txBody>
      </p:sp>
      <p:sp>
        <p:nvSpPr>
          <p:cNvPr id="6" name="文字方塊 5"/>
          <p:cNvSpPr txBox="1"/>
          <p:nvPr/>
        </p:nvSpPr>
        <p:spPr>
          <a:xfrm>
            <a:off x="2771800" y="447135"/>
            <a:ext cx="4897840" cy="369332"/>
          </a:xfrm>
          <a:prstGeom prst="rect">
            <a:avLst/>
          </a:prstGeom>
          <a:noFill/>
        </p:spPr>
        <p:txBody>
          <a:bodyPr wrap="square" rtlCol="0">
            <a:spAutoFit/>
          </a:bodyPr>
          <a:lstStyle/>
          <a:p>
            <a:r>
              <a:rPr lang="en-US" altLang="zh-TW" dirty="0" smtClean="0"/>
              <a:t>  L1                   L2                   L3                  L4</a:t>
            </a:r>
            <a:endParaRPr lang="zh-TW" altLang="en-US" dirty="0"/>
          </a:p>
        </p:txBody>
      </p:sp>
      <p:sp>
        <p:nvSpPr>
          <p:cNvPr id="7" name="文字方塊 6"/>
          <p:cNvSpPr txBox="1"/>
          <p:nvPr/>
        </p:nvSpPr>
        <p:spPr>
          <a:xfrm>
            <a:off x="2876738" y="816467"/>
            <a:ext cx="582211" cy="369332"/>
          </a:xfrm>
          <a:prstGeom prst="rect">
            <a:avLst/>
          </a:prstGeom>
          <a:noFill/>
        </p:spPr>
        <p:txBody>
          <a:bodyPr wrap="none" rtlCol="0">
            <a:spAutoFit/>
          </a:bodyPr>
          <a:lstStyle/>
          <a:p>
            <a:pPr algn="ctr"/>
            <a:r>
              <a:rPr lang="en-US" altLang="zh-TW" dirty="0" smtClean="0"/>
              <a:t>Hall</a:t>
            </a:r>
          </a:p>
        </p:txBody>
      </p:sp>
      <p:sp>
        <p:nvSpPr>
          <p:cNvPr id="8" name="文字方塊 7"/>
          <p:cNvSpPr txBox="1"/>
          <p:nvPr/>
        </p:nvSpPr>
        <p:spPr>
          <a:xfrm>
            <a:off x="3766045" y="780741"/>
            <a:ext cx="1667339" cy="369332"/>
          </a:xfrm>
          <a:prstGeom prst="rect">
            <a:avLst/>
          </a:prstGeom>
          <a:noFill/>
        </p:spPr>
        <p:txBody>
          <a:bodyPr wrap="square" rtlCol="0">
            <a:spAutoFit/>
          </a:bodyPr>
          <a:lstStyle/>
          <a:p>
            <a:pPr algn="ctr"/>
            <a:r>
              <a:rPr lang="en-US" altLang="zh-TW" dirty="0" smtClean="0"/>
              <a:t>York</a:t>
            </a:r>
          </a:p>
        </p:txBody>
      </p:sp>
      <p:sp>
        <p:nvSpPr>
          <p:cNvPr id="9" name="文字方塊 8"/>
          <p:cNvSpPr txBox="1"/>
          <p:nvPr/>
        </p:nvSpPr>
        <p:spPr>
          <a:xfrm>
            <a:off x="5724128" y="797071"/>
            <a:ext cx="646331" cy="369332"/>
          </a:xfrm>
          <a:prstGeom prst="rect">
            <a:avLst/>
          </a:prstGeom>
          <a:noFill/>
        </p:spPr>
        <p:txBody>
          <a:bodyPr wrap="none" rtlCol="0">
            <a:spAutoFit/>
          </a:bodyPr>
          <a:lstStyle/>
          <a:p>
            <a:r>
              <a:rPr lang="en-US" altLang="zh-TW" dirty="0" smtClean="0"/>
              <a:t>New</a:t>
            </a:r>
          </a:p>
        </p:txBody>
      </p:sp>
      <p:sp>
        <p:nvSpPr>
          <p:cNvPr id="10" name="文字方塊 9"/>
          <p:cNvSpPr txBox="1"/>
          <p:nvPr/>
        </p:nvSpPr>
        <p:spPr>
          <a:xfrm>
            <a:off x="7169234" y="780741"/>
            <a:ext cx="582211" cy="369332"/>
          </a:xfrm>
          <a:prstGeom prst="rect">
            <a:avLst/>
          </a:prstGeom>
          <a:noFill/>
        </p:spPr>
        <p:txBody>
          <a:bodyPr wrap="none" rtlCol="0">
            <a:spAutoFit/>
          </a:bodyPr>
          <a:lstStyle/>
          <a:p>
            <a:r>
              <a:rPr lang="en-US" altLang="zh-TW" dirty="0" smtClean="0"/>
              <a:t>City</a:t>
            </a:r>
          </a:p>
        </p:txBody>
      </p:sp>
      <p:sp>
        <p:nvSpPr>
          <p:cNvPr id="11" name="圓角矩形 10"/>
          <p:cNvSpPr/>
          <p:nvPr/>
        </p:nvSpPr>
        <p:spPr>
          <a:xfrm>
            <a:off x="2771800"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2" name="圓角矩形 11"/>
          <p:cNvSpPr/>
          <p:nvPr/>
        </p:nvSpPr>
        <p:spPr>
          <a:xfrm>
            <a:off x="2771800"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3" name="圓角矩形 12"/>
          <p:cNvSpPr/>
          <p:nvPr/>
        </p:nvSpPr>
        <p:spPr>
          <a:xfrm>
            <a:off x="2771800"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4" name="圓角矩形 13"/>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5" name="圓角矩形 14"/>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6" name="圓角矩形 15"/>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7" name="圓角矩形 16"/>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8" name="圓角矩形 17"/>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26"/>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2458894" y="1492028"/>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29" name="文字方塊 28"/>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30" name="文字方塊 29"/>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31" name="文字方塊 30"/>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p:sp>
        <p:nvSpPr>
          <p:cNvPr id="32" name="圓角矩形 31"/>
          <p:cNvSpPr/>
          <p:nvPr/>
        </p:nvSpPr>
        <p:spPr>
          <a:xfrm>
            <a:off x="1487599" y="262588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1487599" y="20293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1487599" y="1462798"/>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1303837" y="816467"/>
            <a:ext cx="1159613" cy="369332"/>
          </a:xfrm>
          <a:prstGeom prst="rect">
            <a:avLst/>
          </a:prstGeom>
          <a:noFill/>
        </p:spPr>
        <p:txBody>
          <a:bodyPr wrap="none" rtlCol="0">
            <a:spAutoFit/>
          </a:bodyPr>
          <a:lstStyle/>
          <a:p>
            <a:r>
              <a:rPr lang="en-US" altLang="zh-TW" dirty="0" smtClean="0"/>
              <a:t>New York</a:t>
            </a:r>
            <a:endParaRPr lang="zh-TW" altLang="en-US" dirty="0"/>
          </a:p>
        </p:txBody>
      </p:sp>
      <p:sp>
        <p:nvSpPr>
          <p:cNvPr id="36" name="文字方塊 35"/>
          <p:cNvSpPr txBox="1"/>
          <p:nvPr/>
        </p:nvSpPr>
        <p:spPr>
          <a:xfrm>
            <a:off x="1147383" y="1538253"/>
            <a:ext cx="312906" cy="1477328"/>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endParaRPr lang="zh-TW" altLang="en-US" dirty="0"/>
          </a:p>
        </p:txBody>
      </p:sp>
      <p:sp>
        <p:nvSpPr>
          <p:cNvPr id="38" name="圓角矩形 37"/>
          <p:cNvSpPr/>
          <p:nvPr/>
        </p:nvSpPr>
        <p:spPr>
          <a:xfrm>
            <a:off x="327986" y="20099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327986" y="144340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文字方塊 39"/>
          <p:cNvSpPr txBox="1"/>
          <p:nvPr/>
        </p:nvSpPr>
        <p:spPr>
          <a:xfrm>
            <a:off x="143062" y="821968"/>
            <a:ext cx="1099660" cy="369332"/>
          </a:xfrm>
          <a:prstGeom prst="rect">
            <a:avLst/>
          </a:prstGeom>
          <a:noFill/>
        </p:spPr>
        <p:txBody>
          <a:bodyPr wrap="none" rtlCol="0">
            <a:spAutoFit/>
          </a:bodyPr>
          <a:lstStyle/>
          <a:p>
            <a:r>
              <a:rPr lang="en-US" altLang="zh-TW" dirty="0" smtClean="0">
                <a:solidFill>
                  <a:srgbClr val="FF0000"/>
                </a:solidFill>
              </a:rPr>
              <a:t>York City</a:t>
            </a:r>
            <a:endParaRPr lang="zh-TW" altLang="en-US" dirty="0">
              <a:solidFill>
                <a:srgbClr val="FF0000"/>
              </a:solidFill>
            </a:endParaRPr>
          </a:p>
        </p:txBody>
      </p:sp>
      <p:sp>
        <p:nvSpPr>
          <p:cNvPr id="41" name="文字方塊 40"/>
          <p:cNvSpPr txBox="1"/>
          <p:nvPr/>
        </p:nvSpPr>
        <p:spPr>
          <a:xfrm>
            <a:off x="-12230" y="1518857"/>
            <a:ext cx="312906" cy="923330"/>
          </a:xfrm>
          <a:prstGeom prst="rect">
            <a:avLst/>
          </a:prstGeom>
          <a:noFill/>
        </p:spPr>
        <p:txBody>
          <a:bodyPr wrap="none" rtlCol="0">
            <a:spAutoFit/>
          </a:bodyPr>
          <a:lstStyle/>
          <a:p>
            <a:r>
              <a:rPr lang="en-US" altLang="zh-TW" dirty="0">
                <a:solidFill>
                  <a:srgbClr val="FF0000"/>
                </a:solidFill>
              </a:rPr>
              <a:t>1</a:t>
            </a:r>
            <a:endParaRPr lang="en-US" altLang="zh-TW" dirty="0" smtClean="0">
              <a:solidFill>
                <a:srgbClr val="FF0000"/>
              </a:solidFill>
            </a:endParaRPr>
          </a:p>
          <a:p>
            <a:endParaRPr lang="en-US" altLang="zh-TW" dirty="0" smtClean="0">
              <a:solidFill>
                <a:srgbClr val="FF0000"/>
              </a:solidFill>
            </a:endParaRPr>
          </a:p>
          <a:p>
            <a:r>
              <a:rPr lang="en-US" altLang="zh-TW" dirty="0" smtClean="0">
                <a:solidFill>
                  <a:srgbClr val="FF0000"/>
                </a:solidFill>
              </a:rPr>
              <a:t>2</a:t>
            </a:r>
          </a:p>
        </p:txBody>
      </p:sp>
      <p:pic>
        <p:nvPicPr>
          <p:cNvPr id="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381" y="4527718"/>
            <a:ext cx="4044565" cy="754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矩形 42"/>
          <p:cNvSpPr/>
          <p:nvPr/>
        </p:nvSpPr>
        <p:spPr>
          <a:xfrm>
            <a:off x="118205" y="3560156"/>
            <a:ext cx="3711593" cy="1200329"/>
          </a:xfrm>
          <a:prstGeom prst="rect">
            <a:avLst/>
          </a:prstGeom>
        </p:spPr>
        <p:txBody>
          <a:bodyPr wrap="none">
            <a:spAutoFit/>
          </a:bodyPr>
          <a:lstStyle/>
          <a:p>
            <a:r>
              <a:rPr lang="en-US" altLang="zh-TW" dirty="0" smtClean="0"/>
              <a:t>Query(q1):</a:t>
            </a:r>
            <a:r>
              <a:rPr lang="zh-TW" altLang="en-US" dirty="0"/>
              <a:t>“ </a:t>
            </a:r>
            <a:r>
              <a:rPr lang="en-US" altLang="zh-TW" dirty="0"/>
              <a:t>New York City </a:t>
            </a:r>
            <a:r>
              <a:rPr lang="en-US" altLang="zh-TW" dirty="0" smtClean="0"/>
              <a:t>Hall</a:t>
            </a:r>
            <a:r>
              <a:rPr lang="zh-TW" altLang="en-US" dirty="0" smtClean="0"/>
              <a:t>“</a:t>
            </a:r>
            <a:endParaRPr lang="en-US" altLang="zh-TW" dirty="0" smtClean="0"/>
          </a:p>
          <a:p>
            <a:r>
              <a:rPr lang="en-US" altLang="zh-TW" dirty="0" smtClean="0"/>
              <a:t>Query(q2):</a:t>
            </a:r>
            <a:r>
              <a:rPr lang="zh-TW" altLang="en-US" dirty="0"/>
              <a:t>“ </a:t>
            </a:r>
            <a:r>
              <a:rPr lang="en-US" altLang="zh-TW" dirty="0"/>
              <a:t>New York </a:t>
            </a:r>
            <a:r>
              <a:rPr lang="en-US" altLang="zh-TW" dirty="0" smtClean="0"/>
              <a:t>City</a:t>
            </a:r>
            <a:r>
              <a:rPr lang="zh-TW" altLang="en-US" dirty="0" smtClean="0"/>
              <a:t>“</a:t>
            </a:r>
            <a:r>
              <a:rPr lang="en-US" altLang="zh-TW" dirty="0" smtClean="0"/>
              <a:t> </a:t>
            </a:r>
          </a:p>
          <a:p>
            <a:r>
              <a:rPr lang="en-US" altLang="zh-TW" dirty="0" smtClean="0"/>
              <a:t>Query(q3):</a:t>
            </a:r>
            <a:r>
              <a:rPr lang="zh-TW" altLang="en-US" dirty="0"/>
              <a:t>“ </a:t>
            </a:r>
            <a:r>
              <a:rPr lang="en-US" altLang="zh-TW" dirty="0"/>
              <a:t>New City </a:t>
            </a:r>
            <a:r>
              <a:rPr lang="en-US" altLang="zh-TW" dirty="0" smtClean="0"/>
              <a:t> Hall </a:t>
            </a:r>
            <a:r>
              <a:rPr lang="zh-TW" altLang="en-US" dirty="0"/>
              <a:t>”</a:t>
            </a:r>
            <a:endParaRPr lang="en-US" altLang="zh-TW" dirty="0"/>
          </a:p>
          <a:p>
            <a:endParaRPr lang="zh-TW" altLang="en-US" dirty="0"/>
          </a:p>
        </p:txBody>
      </p:sp>
      <mc:AlternateContent xmlns:mc="http://schemas.openxmlformats.org/markup-compatibility/2006" xmlns:a14="http://schemas.microsoft.com/office/drawing/2010/main">
        <mc:Choice Requires="a14">
          <p:sp>
            <p:nvSpPr>
              <p:cNvPr id="49" name="文字方塊 48"/>
              <p:cNvSpPr txBox="1"/>
              <p:nvPr/>
            </p:nvSpPr>
            <p:spPr>
              <a:xfrm>
                <a:off x="236217" y="5112839"/>
                <a:ext cx="3461204" cy="1268489"/>
              </a:xfrm>
              <a:prstGeom prst="rect">
                <a:avLst/>
              </a:prstGeom>
              <a:noFill/>
            </p:spPr>
            <p:txBody>
              <a:bodyPr wrap="none" rtlCol="0">
                <a:spAutoFit/>
              </a:bodyPr>
              <a:lstStyle/>
              <a:p>
                <a:r>
                  <a:rPr lang="en-US" altLang="zh-TW" b="0" dirty="0" smtClean="0"/>
                  <a:t>P</a:t>
                </a:r>
                <a14:m>
                  <m:oMath xmlns:m="http://schemas.openxmlformats.org/officeDocument/2006/math">
                    <m:r>
                      <a:rPr lang="en-US" altLang="zh-TW" b="0" i="1" smtClean="0">
                        <a:latin typeface="Cambria Math"/>
                      </a:rPr>
                      <m:t>=</m:t>
                    </m:r>
                    <m:m>
                      <m:mPr>
                        <m:mcs>
                          <m:mc>
                            <m:mcPr>
                              <m:count m:val="1"/>
                              <m:mcJc m:val="center"/>
                            </m:mcPr>
                          </m:mc>
                        </m:mcs>
                        <m:ctrlPr>
                          <a:rPr lang="en-US" altLang="zh-TW" i="1">
                            <a:latin typeface="Cambria Math"/>
                          </a:rPr>
                        </m:ctrlPr>
                      </m:mPr>
                      <m:mr>
                        <m:e>
                          <m:r>
                            <m:rPr>
                              <m:brk m:alnAt="7"/>
                            </m:rPr>
                            <a:rPr lang="en-US" altLang="zh-TW" b="0" i="1" smtClean="0">
                              <a:latin typeface="Cambria Math"/>
                            </a:rPr>
                            <m:t>𝐻</m:t>
                          </m:r>
                          <m:r>
                            <a:rPr lang="en-US" altLang="zh-TW" b="0" i="1" smtClean="0">
                              <a:latin typeface="Cambria Math"/>
                            </a:rPr>
                            <m:t>𝑎𝑙𝑙</m:t>
                          </m:r>
                        </m:e>
                      </m:mr>
                      <m:mr>
                        <m:e>
                          <m:r>
                            <a:rPr lang="en-US" altLang="zh-TW" b="0" i="1" smtClean="0">
                              <a:latin typeface="Cambria Math"/>
                            </a:rPr>
                            <m:t>𝑌𝑜𝑟𝑘</m:t>
                          </m:r>
                        </m:e>
                      </m:mr>
                      <m:mr>
                        <m:e>
                          <m:r>
                            <a:rPr lang="en-US" altLang="zh-TW" b="0" i="1" smtClean="0">
                              <a:latin typeface="Cambria Math"/>
                            </a:rPr>
                            <m:t>𝑁𝑒𝑤</m:t>
                          </m:r>
                        </m:e>
                      </m:mr>
                      <m:mr>
                        <m:e>
                          <m:r>
                            <a:rPr lang="en-US" altLang="zh-TW" b="0" i="1" smtClean="0">
                              <a:latin typeface="Cambria Math"/>
                            </a:rPr>
                            <m:t>𝐶𝑖𝑡𝑦</m:t>
                          </m:r>
                        </m:e>
                      </m:mr>
                    </m:m>
                    <m:d>
                      <m:dPr>
                        <m:begChr m:val="["/>
                        <m:endChr m:val="]"/>
                        <m:ctrlPr>
                          <a:rPr lang="en-US" altLang="zh-TW" i="1">
                            <a:latin typeface="Cambria Math"/>
                          </a:rPr>
                        </m:ctrlPr>
                      </m:dPr>
                      <m:e>
                        <m:m>
                          <m:mPr>
                            <m:mcs>
                              <m:mc>
                                <m:mcPr>
                                  <m:count m:val="4"/>
                                  <m:mcJc m:val="center"/>
                                </m:mcPr>
                              </m:mc>
                            </m:mcs>
                            <m:ctrlPr>
                              <a:rPr lang="en-US" altLang="zh-TW" i="1">
                                <a:latin typeface="Cambria Math"/>
                              </a:rPr>
                            </m:ctrlPr>
                          </m:mPr>
                          <m:mr>
                            <m:e>
                              <m:r>
                                <m:rPr>
                                  <m:nor/>
                                </m:rPr>
                                <a:rPr lang="zh-TW" altLang="en-US"/>
                                <m:t>╳</m:t>
                              </m:r>
                            </m:e>
                            <m:e>
                              <m:r>
                                <a:rPr lang="en-US" altLang="zh-TW" i="1">
                                  <a:latin typeface="Cambria Math"/>
                                </a:rPr>
                                <m:t>     </m:t>
                              </m:r>
                              <m:r>
                                <a:rPr lang="en-US" altLang="zh-TW" i="1" smtClean="0">
                                  <a:solidFill>
                                    <a:srgbClr val="FF0000"/>
                                  </a:solidFill>
                                  <a:latin typeface="Cambria Math"/>
                                </a:rPr>
                                <m:t> </m:t>
                              </m:r>
                              <m:r>
                                <a:rPr lang="en-US" altLang="zh-TW" b="0" i="1" smtClean="0">
                                  <a:solidFill>
                                    <a:schemeClr val="tx1"/>
                                  </a:solidFill>
                                  <a:latin typeface="Cambria Math"/>
                                </a:rPr>
                                <m:t>0</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b="0" i="1" smtClean="0">
                                  <a:latin typeface="Cambria Math"/>
                                </a:rPr>
                                <m:t>0</m:t>
                              </m:r>
                            </m:e>
                            <m:e>
                              <m:r>
                                <m:rPr>
                                  <m:nor/>
                                </m:rPr>
                                <a:rPr lang="en-US" altLang="zh-TW">
                                  <a:solidFill>
                                    <a:srgbClr val="FF0000"/>
                                  </a:solidFill>
                                  <a:latin typeface="Cambria Math"/>
                                </a:rPr>
                                <m:t>    </m:t>
                              </m:r>
                              <m:r>
                                <m:rPr>
                                  <m:nor/>
                                </m:rPr>
                                <a:rPr lang="zh-TW" altLang="en-US"/>
                                <m:t>╳</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solidFill>
                                    <a:srgbClr val="FF0000"/>
                                  </a:solidFill>
                                  <a:latin typeface="Cambria Math"/>
                                </a:rPr>
                                <m:t>1</m:t>
                              </m:r>
                            </m:e>
                          </m:mr>
                          <m:mr>
                            <m:e>
                              <m:r>
                                <a:rPr lang="en-US" altLang="zh-TW" i="1">
                                  <a:latin typeface="Cambria Math"/>
                                </a:rPr>
                                <m:t>0</m:t>
                              </m:r>
                            </m:e>
                            <m:e>
                              <m:r>
                                <a:rPr lang="en-US" altLang="zh-TW" i="1">
                                  <a:latin typeface="Cambria Math"/>
                                </a:rPr>
                                <m:t>      </m:t>
                              </m:r>
                              <m:r>
                                <a:rPr lang="en-US" altLang="zh-TW" b="0" i="1" smtClean="0">
                                  <a:latin typeface="Cambria Math"/>
                                </a:rPr>
                                <m:t>1</m:t>
                              </m:r>
                            </m:e>
                            <m:e>
                              <m:r>
                                <m:rPr>
                                  <m:nor/>
                                </m:rPr>
                                <a:rPr lang="en-US" altLang="zh-TW">
                                  <a:latin typeface="Cambria Math"/>
                                </a:rPr>
                                <m:t>    </m:t>
                              </m:r>
                              <m:r>
                                <m:rPr>
                                  <m:nor/>
                                </m:rPr>
                                <a:rPr lang="zh-TW" altLang="en-US"/>
                                <m:t>╳</m:t>
                              </m:r>
                            </m:e>
                            <m:e>
                              <m:r>
                                <a:rPr lang="en-US" altLang="zh-TW" i="1">
                                  <a:latin typeface="Cambria Math"/>
                                </a:rPr>
                                <m:t>     </m:t>
                              </m:r>
                              <m:r>
                                <a:rPr lang="en-US" altLang="zh-TW" b="0" i="1" smtClean="0">
                                  <a:solidFill>
                                    <a:schemeClr val="tx1"/>
                                  </a:solidFill>
                                  <a:latin typeface="Cambria Math"/>
                                </a:rPr>
                                <m:t>0</m:t>
                              </m:r>
                            </m:e>
                          </m:mr>
                          <m:mr>
                            <m:e>
                              <m:r>
                                <a:rPr lang="en-US" altLang="zh-TW" i="1">
                                  <a:latin typeface="Cambria Math"/>
                                </a:rPr>
                                <m:t>0</m:t>
                              </m:r>
                            </m:e>
                            <m:e>
                              <m:r>
                                <a:rPr lang="en-US" altLang="zh-TW" i="1">
                                  <a:latin typeface="Cambria Math"/>
                                </a:rPr>
                                <m:t>      0</m:t>
                              </m:r>
                            </m:e>
                            <m:e>
                              <m:r>
                                <a:rPr lang="en-US" altLang="zh-TW" i="1">
                                  <a:latin typeface="Cambria Math"/>
                                </a:rPr>
                                <m:t>      0</m:t>
                              </m:r>
                            </m:e>
                            <m:e>
                              <m:r>
                                <m:rPr>
                                  <m:nor/>
                                </m:rPr>
                                <a:rPr lang="en-US" altLang="zh-TW">
                                  <a:latin typeface="Cambria Math"/>
                                </a:rPr>
                                <m:t>   </m:t>
                              </m:r>
                              <m:r>
                                <m:rPr>
                                  <m:nor/>
                                </m:rPr>
                                <a:rPr lang="zh-TW" altLang="en-US"/>
                                <m:t>╳</m:t>
                              </m:r>
                            </m:e>
                          </m:mr>
                        </m:m>
                      </m:e>
                    </m:d>
                  </m:oMath>
                </a14:m>
                <a:endParaRPr lang="zh-TW" altLang="en-US"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236217" y="5112839"/>
                <a:ext cx="3461204" cy="1268489"/>
              </a:xfrm>
              <a:prstGeom prst="rect">
                <a:avLst/>
              </a:prstGeom>
              <a:blipFill rotWithShape="1">
                <a:blip r:embed="rId3"/>
                <a:stretch>
                  <a:fillRect l="-15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矩形 49"/>
              <p:cNvSpPr/>
              <p:nvPr/>
            </p:nvSpPr>
            <p:spPr>
              <a:xfrm>
                <a:off x="859065" y="4775310"/>
                <a:ext cx="3046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smtClean="0">
                              <a:latin typeface="Cambria Math"/>
                            </a:rPr>
                          </m:ctrlPr>
                        </m:mPr>
                        <m:mr>
                          <m:e>
                            <m:r>
                              <m:rPr>
                                <m:brk m:alnAt="7"/>
                              </m:rPr>
                              <a:rPr lang="en-US" altLang="zh-TW" b="0" i="1" smtClean="0">
                                <a:latin typeface="Cambria Math"/>
                              </a:rPr>
                              <m:t> </m:t>
                            </m:r>
                            <m:r>
                              <a:rPr lang="en-US" altLang="zh-TW" b="0" i="1" smtClean="0">
                                <a:latin typeface="Cambria Math"/>
                              </a:rPr>
                              <m:t>    </m:t>
                            </m:r>
                            <m:r>
                              <a:rPr lang="en-US" altLang="zh-TW" i="1">
                                <a:latin typeface="Cambria Math"/>
                              </a:rPr>
                              <m:t>𝐻𝑎𝑙𝑙</m:t>
                            </m:r>
                          </m:e>
                          <m:e>
                            <m:r>
                              <a:rPr lang="en-US" altLang="zh-TW" i="1">
                                <a:latin typeface="Cambria Math"/>
                              </a:rPr>
                              <m:t>𝑌𝑜𝑟𝑘</m:t>
                            </m:r>
                          </m:e>
                          <m:e>
                            <m:r>
                              <a:rPr lang="en-US" altLang="zh-TW" i="1">
                                <a:latin typeface="Cambria Math"/>
                              </a:rPr>
                              <m:t>𝑁𝑒𝑤</m:t>
                            </m:r>
                          </m:e>
                          <m:e>
                            <m:r>
                              <a:rPr lang="en-US" altLang="zh-TW" i="1">
                                <a:latin typeface="Cambria Math"/>
                              </a:rPr>
                              <m:t>𝐶𝑖𝑡𝑦</m:t>
                            </m:r>
                          </m:e>
                        </m:mr>
                      </m:m>
                    </m:oMath>
                  </m:oMathPara>
                </a14:m>
                <a:endParaRPr lang="zh-TW" altLang="en-US" dirty="0"/>
              </a:p>
            </p:txBody>
          </p:sp>
        </mc:Choice>
        <mc:Fallback xmlns="">
          <p:sp>
            <p:nvSpPr>
              <p:cNvPr id="50" name="矩形 49"/>
              <p:cNvSpPr>
                <a:spLocks noRot="1" noChangeAspect="1" noMove="1" noResize="1" noEditPoints="1" noAdjustHandles="1" noChangeArrowheads="1" noChangeShapeType="1" noTextEdit="1"/>
              </p:cNvSpPr>
              <p:nvPr/>
            </p:nvSpPr>
            <p:spPr>
              <a:xfrm>
                <a:off x="859065" y="4775310"/>
                <a:ext cx="3046731" cy="369332"/>
              </a:xfrm>
              <a:prstGeom prst="rect">
                <a:avLst/>
              </a:prstGeom>
              <a:blipFill rotWithShape="1">
                <a:blip r:embed="rId4"/>
                <a:stretch>
                  <a:fillRect b="-9836"/>
                </a:stretch>
              </a:blipFill>
            </p:spPr>
            <p:txBody>
              <a:bodyPr/>
              <a:lstStyle/>
              <a:p>
                <a:r>
                  <a:rPr lang="zh-TW" altLang="en-US">
                    <a:noFill/>
                  </a:rPr>
                  <a:t> </a:t>
                </a:r>
              </a:p>
            </p:txBody>
          </p:sp>
        </mc:Fallback>
      </mc:AlternateContent>
      <p:sp>
        <p:nvSpPr>
          <p:cNvPr id="44" name="矩形 43"/>
          <p:cNvSpPr/>
          <p:nvPr/>
        </p:nvSpPr>
        <p:spPr>
          <a:xfrm>
            <a:off x="4206920" y="5517232"/>
            <a:ext cx="4937079" cy="923330"/>
          </a:xfrm>
          <a:prstGeom prst="rect">
            <a:avLst/>
          </a:prstGeom>
        </p:spPr>
        <p:txBody>
          <a:bodyPr wrap="square">
            <a:spAutoFit/>
          </a:bodyPr>
          <a:lstStyle/>
          <a:p>
            <a:r>
              <a:rPr lang="en-US" altLang="zh-TW" dirty="0" smtClean="0"/>
              <a:t>F(P∪{</a:t>
            </a:r>
            <a:r>
              <a:rPr lang="en-US" altLang="zh-TW" dirty="0" err="1" smtClean="0"/>
              <a:t>p</a:t>
            </a:r>
            <a:r>
              <a:rPr lang="en-US" altLang="zh-TW" baseline="-25000" dirty="0" err="1" smtClean="0"/>
              <a:t>NewCity</a:t>
            </a:r>
            <a:r>
              <a:rPr lang="en-US" altLang="zh-TW" dirty="0" smtClean="0"/>
              <a:t>},q1)</a:t>
            </a:r>
            <a:r>
              <a:rPr lang="en-US" altLang="zh-TW" baseline="-25000" dirty="0" smtClean="0"/>
              <a:t> </a:t>
            </a:r>
            <a:r>
              <a:rPr lang="en-US" altLang="zh-TW" dirty="0" smtClean="0"/>
              <a:t> = </a:t>
            </a:r>
            <a:r>
              <a:rPr lang="en-US" altLang="zh-TW" dirty="0" smtClean="0"/>
              <a:t>2*[(12+log3)+(12+log3)]</a:t>
            </a:r>
            <a:endParaRPr lang="en-US" altLang="zh-TW" dirty="0" smtClean="0"/>
          </a:p>
          <a:p>
            <a:r>
              <a:rPr lang="en-US" altLang="zh-TW" dirty="0" smtClean="0"/>
              <a:t>F(P∪{</a:t>
            </a:r>
            <a:r>
              <a:rPr lang="en-US" altLang="zh-TW" dirty="0" err="1" smtClean="0"/>
              <a:t>p</a:t>
            </a:r>
            <a:r>
              <a:rPr lang="en-US" altLang="zh-TW" baseline="-25000" dirty="0" err="1" smtClean="0"/>
              <a:t>NewCity</a:t>
            </a:r>
            <a:r>
              <a:rPr lang="en-US" altLang="zh-TW" dirty="0" smtClean="0"/>
              <a:t>},q2)</a:t>
            </a:r>
            <a:r>
              <a:rPr lang="en-US" altLang="zh-TW" baseline="-25000" dirty="0" smtClean="0"/>
              <a:t> </a:t>
            </a:r>
            <a:r>
              <a:rPr lang="en-US" altLang="zh-TW" dirty="0" smtClean="0"/>
              <a:t> </a:t>
            </a:r>
            <a:r>
              <a:rPr lang="en-US" altLang="zh-TW" dirty="0"/>
              <a:t>= </a:t>
            </a:r>
            <a:r>
              <a:rPr lang="en-US" altLang="zh-TW" dirty="0" smtClean="0"/>
              <a:t>2*[(</a:t>
            </a:r>
            <a:r>
              <a:rPr lang="en-US" altLang="zh-TW" dirty="0"/>
              <a:t>12+log3</a:t>
            </a:r>
            <a:r>
              <a:rPr lang="en-US" altLang="zh-TW" dirty="0" smtClean="0"/>
              <a:t>)]</a:t>
            </a:r>
            <a:endParaRPr lang="en-US" altLang="zh-TW" dirty="0" smtClean="0"/>
          </a:p>
          <a:p>
            <a:r>
              <a:rPr lang="en-US" altLang="zh-TW" dirty="0"/>
              <a:t>F(P∪{</a:t>
            </a:r>
            <a:r>
              <a:rPr lang="en-US" altLang="zh-TW" dirty="0" err="1"/>
              <a:t>p</a:t>
            </a:r>
            <a:r>
              <a:rPr lang="en-US" altLang="zh-TW" baseline="-25000" dirty="0" err="1"/>
              <a:t>NewCity</a:t>
            </a:r>
            <a:r>
              <a:rPr lang="en-US" altLang="zh-TW" dirty="0"/>
              <a:t>},</a:t>
            </a:r>
            <a:r>
              <a:rPr lang="en-US" altLang="zh-TW" dirty="0" smtClean="0"/>
              <a:t>q3)</a:t>
            </a:r>
            <a:r>
              <a:rPr lang="en-US" altLang="zh-TW" baseline="-25000" dirty="0" smtClean="0"/>
              <a:t> </a:t>
            </a:r>
            <a:r>
              <a:rPr lang="en-US" altLang="zh-TW" dirty="0" smtClean="0"/>
              <a:t> </a:t>
            </a:r>
            <a:r>
              <a:rPr lang="en-US" altLang="zh-TW" dirty="0"/>
              <a:t>= </a:t>
            </a:r>
            <a:r>
              <a:rPr lang="en-US" altLang="zh-TW" dirty="0" smtClean="0"/>
              <a:t>2*[(</a:t>
            </a:r>
            <a:r>
              <a:rPr lang="en-US" altLang="zh-TW" dirty="0"/>
              <a:t>12+log3)+(12+log3</a:t>
            </a:r>
            <a:r>
              <a:rPr lang="en-US" altLang="zh-TW" dirty="0" smtClean="0"/>
              <a:t>)]</a:t>
            </a:r>
            <a:endParaRPr lang="en-US" altLang="zh-TW" dirty="0"/>
          </a:p>
        </p:txBody>
      </p:sp>
      <p:sp>
        <p:nvSpPr>
          <p:cNvPr id="45" name="文字方塊 44"/>
          <p:cNvSpPr txBox="1"/>
          <p:nvPr/>
        </p:nvSpPr>
        <p:spPr>
          <a:xfrm>
            <a:off x="118205" y="6395214"/>
            <a:ext cx="6359754" cy="646331"/>
          </a:xfrm>
          <a:prstGeom prst="rect">
            <a:avLst/>
          </a:prstGeom>
          <a:noFill/>
        </p:spPr>
        <p:txBody>
          <a:bodyPr wrap="none" rtlCol="0">
            <a:spAutoFit/>
          </a:bodyPr>
          <a:lstStyle/>
          <a:p>
            <a:r>
              <a:rPr lang="en-US" altLang="zh-TW" dirty="0" err="1" smtClean="0"/>
              <a:t>λ‘</a:t>
            </a:r>
            <a:r>
              <a:rPr lang="en-US" altLang="zh-TW" baseline="-25000" dirty="0" err="1" smtClean="0"/>
              <a:t>York</a:t>
            </a:r>
            <a:r>
              <a:rPr lang="en-US" altLang="zh-TW" baseline="-25000" dirty="0" smtClean="0"/>
              <a:t> </a:t>
            </a:r>
            <a:r>
              <a:rPr lang="en-US" altLang="zh-TW" baseline="-25000" dirty="0"/>
              <a:t>City</a:t>
            </a:r>
            <a:r>
              <a:rPr lang="en-US" altLang="zh-TW" dirty="0"/>
              <a:t> = </a:t>
            </a:r>
            <a:r>
              <a:rPr lang="en-US" altLang="zh-TW" dirty="0" smtClean="0"/>
              <a:t>[(24-log3+3log5)+(12-2log3+3log5)+(3log5-log3)]/2</a:t>
            </a:r>
            <a:endParaRPr lang="zh-TW" altLang="en-US" dirty="0"/>
          </a:p>
          <a:p>
            <a:endParaRPr lang="zh-TW" altLang="en-US" dirty="0"/>
          </a:p>
        </p:txBody>
      </p:sp>
      <p:sp>
        <p:nvSpPr>
          <p:cNvPr id="46" name="橢圓 45"/>
          <p:cNvSpPr/>
          <p:nvPr/>
        </p:nvSpPr>
        <p:spPr>
          <a:xfrm>
            <a:off x="1043608" y="6362094"/>
            <a:ext cx="5399729"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6459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
                                            <p:txEl>
                                              <p:pRg st="1" end="1"/>
                                            </p:txEl>
                                          </p:spTgt>
                                        </p:tgtEl>
                                        <p:attrNameLst>
                                          <p:attrName>style.visibility</p:attrName>
                                        </p:attrNameLst>
                                      </p:cBhvr>
                                      <p:to>
                                        <p:strVal val="visible"/>
                                      </p:to>
                                    </p:set>
                                    <p:animEffect transition="in" filter="fade">
                                      <p:cBhvr>
                                        <p:cTn id="10" dur="500"/>
                                        <p:tgtEl>
                                          <p:spTgt spid="4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xEl>
                                              <p:pRg st="2" end="2"/>
                                            </p:txEl>
                                          </p:spTgt>
                                        </p:tgtEl>
                                        <p:attrNameLst>
                                          <p:attrName>style.visibility</p:attrName>
                                        </p:attrNameLst>
                                      </p:cBhvr>
                                      <p:to>
                                        <p:strVal val="visible"/>
                                      </p:to>
                                    </p:set>
                                    <p:animEffect transition="in" filter="fade">
                                      <p:cBhvr>
                                        <p:cTn id="13" dur="500"/>
                                        <p:tgtEl>
                                          <p:spTgt spid="4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23</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Index construction</a:t>
            </a:r>
            <a:endParaRPr lang="zh-TW" altLang="en-US" sz="4300" b="0" dirty="0">
              <a:solidFill>
                <a:schemeClr val="tx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內容版面配置區 2"/>
              <p:cNvSpPr>
                <a:spLocks noGrp="1"/>
              </p:cNvSpPr>
              <p:nvPr>
                <p:ph idx="4294967295"/>
              </p:nvPr>
            </p:nvSpPr>
            <p:spPr>
              <a:xfrm>
                <a:off x="457200" y="1417638"/>
                <a:ext cx="8219256" cy="4800600"/>
              </a:xfrm>
              <a:prstGeom prst="rect">
                <a:avLst/>
              </a:prstGeom>
            </p:spPr>
            <p:txBody>
              <a:bodyPr>
                <a:normAutofit lnSpcReduction="10000"/>
              </a:bodyPr>
              <a:lstStyle/>
              <a:p>
                <a:pPr marL="45720" indent="0" algn="just">
                  <a:buNone/>
                </a:pPr>
                <a:r>
                  <a:rPr lang="en-US" altLang="zh-TW" sz="2100" dirty="0" smtClean="0">
                    <a:solidFill>
                      <a:srgbClr val="7030A0"/>
                    </a:solidFill>
                    <a:effectLst>
                      <a:outerShdw blurRad="38100" dist="38100" dir="2700000" algn="tl">
                        <a:srgbClr val="000000">
                          <a:alpha val="43137"/>
                        </a:srgbClr>
                      </a:outerShdw>
                    </a:effectLst>
                  </a:rPr>
                  <a:t>Hybrid:</a:t>
                </a:r>
              </a:p>
              <a:p>
                <a:pPr marL="45720" indent="0">
                  <a:buNone/>
                </a:pPr>
                <a:r>
                  <a:rPr lang="en-US" altLang="zh-TW" sz="2000" dirty="0" smtClean="0"/>
                  <a:t>select </a:t>
                </a:r>
                <a:r>
                  <a:rPr lang="en-US" altLang="zh-TW" sz="2000" dirty="0" err="1"/>
                  <a:t>precomputed</a:t>
                </a:r>
                <a:r>
                  <a:rPr lang="en-US" altLang="zh-TW" sz="2000" dirty="0"/>
                  <a:t> lists and then bitmaps (</a:t>
                </a:r>
                <a:r>
                  <a:rPr lang="en-US" altLang="zh-TW" sz="2000" dirty="0" smtClean="0"/>
                  <a:t>some of </a:t>
                </a:r>
                <a:r>
                  <a:rPr lang="en-US" altLang="zh-TW" sz="2000" dirty="0"/>
                  <a:t>which are </a:t>
                </a:r>
                <a:r>
                  <a:rPr lang="en-US" altLang="zh-TW" sz="2000" dirty="0" smtClean="0"/>
                  <a:t> added </a:t>
                </a:r>
                <a:r>
                  <a:rPr lang="en-US" altLang="zh-TW" sz="2000" dirty="0"/>
                  <a:t>to the </a:t>
                </a:r>
                <a:r>
                  <a:rPr lang="en-US" altLang="zh-TW" sz="2000" dirty="0" err="1"/>
                  <a:t>precomputed</a:t>
                </a:r>
                <a:r>
                  <a:rPr lang="en-US" altLang="zh-TW" sz="2000" dirty="0"/>
                  <a:t> lists</a:t>
                </a:r>
                <a:r>
                  <a:rPr lang="en-US" altLang="zh-TW" sz="2000" dirty="0" smtClean="0"/>
                  <a:t>).</a:t>
                </a:r>
              </a:p>
              <a:p>
                <a:pPr marL="45720" indent="0">
                  <a:buNone/>
                </a:pPr>
                <a:r>
                  <a:rPr lang="en-US" altLang="zh-TW" sz="2000" dirty="0">
                    <a:solidFill>
                      <a:schemeClr val="tx1"/>
                    </a:solidFill>
                    <a:effectLst>
                      <a:outerShdw blurRad="38100" dist="38100" dir="2700000" algn="tl">
                        <a:srgbClr val="000000">
                          <a:alpha val="43137"/>
                        </a:srgbClr>
                      </a:outerShdw>
                    </a:effectLst>
                  </a:rPr>
                  <a:t>Difficulty </a:t>
                </a:r>
                <a:r>
                  <a:rPr lang="en-US" altLang="zh-TW" sz="2000" dirty="0" smtClean="0">
                    <a:solidFill>
                      <a:schemeClr val="tx1"/>
                    </a:solidFill>
                    <a:effectLst>
                      <a:outerShdw blurRad="38100" dist="38100" dir="2700000" algn="tl">
                        <a:srgbClr val="000000">
                          <a:alpha val="43137"/>
                        </a:srgbClr>
                      </a:outerShdw>
                    </a:effectLst>
                  </a:rPr>
                  <a:t>:</a:t>
                </a:r>
              </a:p>
              <a:p>
                <a:pPr marL="45720" indent="0">
                  <a:buNone/>
                </a:pPr>
                <a:r>
                  <a:rPr lang="en-US" altLang="zh-TW" sz="2000" dirty="0"/>
                  <a:t>deciding </a:t>
                </a:r>
                <a:r>
                  <a:rPr lang="en-US" altLang="zh-TW" sz="2000" dirty="0" smtClean="0"/>
                  <a:t> </a:t>
                </a:r>
                <a:r>
                  <a:rPr lang="en-US" altLang="zh-TW" sz="2000" dirty="0"/>
                  <a:t>the budget fraction allocated to </a:t>
                </a:r>
                <a:r>
                  <a:rPr lang="en-US" altLang="zh-TW" sz="2000" dirty="0" err="1" smtClean="0"/>
                  <a:t>precomputed</a:t>
                </a:r>
                <a:r>
                  <a:rPr lang="en-US" altLang="zh-TW" sz="2000" dirty="0"/>
                  <a:t> </a:t>
                </a:r>
                <a:r>
                  <a:rPr lang="en-US" altLang="zh-TW" sz="2000" dirty="0" smtClean="0"/>
                  <a:t>lists </a:t>
                </a:r>
                <a:r>
                  <a:rPr lang="en-US" altLang="zh-TW" sz="2000" dirty="0"/>
                  <a:t>and to </a:t>
                </a:r>
                <a:r>
                  <a:rPr lang="en-US" altLang="zh-TW" sz="2000" dirty="0" smtClean="0"/>
                  <a:t>bitmaps.</a:t>
                </a:r>
              </a:p>
              <a:p>
                <a:pPr marL="45720" indent="0">
                  <a:buNone/>
                </a:pPr>
                <a:r>
                  <a:rPr lang="en-US" altLang="zh-TW" sz="2000" dirty="0"/>
                  <a:t>the fraction </a:t>
                </a:r>
                <a:r>
                  <a:rPr lang="en-US" altLang="zh-TW" sz="2000" dirty="0" smtClean="0"/>
                  <a:t>depends on </a:t>
                </a:r>
                <a:r>
                  <a:rPr lang="en-US" altLang="zh-TW" sz="2000" dirty="0"/>
                  <a:t>the distribution of the posting list lengths as well as </a:t>
                </a:r>
                <a:r>
                  <a:rPr lang="en-US" altLang="zh-TW" sz="2000" dirty="0" smtClean="0"/>
                  <a:t>on the </a:t>
                </a:r>
                <a:r>
                  <a:rPr lang="en-US" altLang="zh-TW" sz="2000" dirty="0"/>
                  <a:t>query workload</a:t>
                </a:r>
                <a:r>
                  <a:rPr lang="en-US" altLang="zh-TW" sz="2000" dirty="0" smtClean="0"/>
                  <a:t>.</a:t>
                </a:r>
              </a:p>
              <a:p>
                <a:pPr marL="45720" indent="0">
                  <a:buNone/>
                </a:pPr>
                <a:r>
                  <a:rPr lang="en-US" altLang="zh-TW" sz="2000" dirty="0" smtClean="0"/>
                  <a:t>NOTE: select </a:t>
                </a:r>
                <a:r>
                  <a:rPr lang="en-US" altLang="zh-TW" sz="2000" dirty="0"/>
                  <a:t>either </a:t>
                </a:r>
                <a:r>
                  <a:rPr lang="en-US" altLang="zh-TW" sz="2000" dirty="0" err="1"/>
                  <a:t>b</a:t>
                </a:r>
                <a:r>
                  <a:rPr lang="en-US" altLang="zh-TW" sz="2000" baseline="-25000" dirty="0" err="1"/>
                  <a:t>ij</a:t>
                </a:r>
                <a:r>
                  <a:rPr lang="en-US" altLang="zh-TW" sz="2000" dirty="0" smtClean="0"/>
                  <a:t> or </a:t>
                </a:r>
                <a:r>
                  <a:rPr lang="en-US" altLang="zh-TW" sz="2000" dirty="0" err="1"/>
                  <a:t>p</a:t>
                </a:r>
                <a:r>
                  <a:rPr lang="en-US" altLang="zh-TW" sz="2000" baseline="-25000" dirty="0" err="1"/>
                  <a:t>ij</a:t>
                </a:r>
                <a:r>
                  <a:rPr lang="en-US" altLang="zh-TW" sz="2000" dirty="0"/>
                  <a:t> </a:t>
                </a:r>
                <a:r>
                  <a:rPr lang="en-US" altLang="zh-TW" sz="2000" dirty="0" smtClean="0"/>
                  <a:t>that has </a:t>
                </a:r>
                <a:r>
                  <a:rPr lang="en-US" altLang="zh-TW" sz="2000" dirty="0"/>
                  <a:t>the maximum marginal </a:t>
                </a:r>
                <a:r>
                  <a:rPr lang="en-US" altLang="zh-TW" sz="2000" dirty="0" smtClean="0"/>
                  <a:t>benefit </a:t>
                </a:r>
                <a:r>
                  <a:rPr lang="en-US" altLang="zh-TW" sz="2000" dirty="0"/>
                  <a:t>given by </a:t>
                </a:r>
                <a:r>
                  <a:rPr lang="en-US" altLang="zh-TW" sz="2000" dirty="0" err="1"/>
                  <a:t>λ</a:t>
                </a:r>
                <a:r>
                  <a:rPr lang="en-US" altLang="zh-TW" sz="2000" baseline="-25000" dirty="0" err="1"/>
                  <a:t>ij</a:t>
                </a:r>
                <a:r>
                  <a:rPr lang="en-US" altLang="zh-TW" sz="2000" dirty="0"/>
                  <a:t> </a:t>
                </a:r>
                <a:r>
                  <a:rPr lang="en-US" altLang="zh-TW" sz="2000" dirty="0" smtClean="0"/>
                  <a:t>and </a:t>
                </a:r>
                <a:r>
                  <a:rPr lang="en-US" altLang="zh-TW" sz="2000" dirty="0" err="1"/>
                  <a:t>λ’</a:t>
                </a:r>
                <a:r>
                  <a:rPr lang="en-US" altLang="zh-TW" sz="2000" baseline="-25000" dirty="0" err="1"/>
                  <a:t>ij</a:t>
                </a:r>
                <a:r>
                  <a:rPr lang="en-US" altLang="zh-TW" sz="2000" dirty="0" smtClean="0"/>
                  <a:t>.</a:t>
                </a:r>
              </a:p>
              <a:p>
                <a:pPr marL="45720" indent="0">
                  <a:buNone/>
                </a:pPr>
                <a:r>
                  <a:rPr lang="en-US" altLang="zh-TW" sz="2000" dirty="0" smtClean="0">
                    <a:solidFill>
                      <a:schemeClr val="tx1"/>
                    </a:solidFill>
                  </a:rPr>
                  <a:t>Normalize:       </a:t>
                </a:r>
                <a14:m>
                  <m:oMath xmlns:m="http://schemas.openxmlformats.org/officeDocument/2006/math">
                    <m:r>
                      <a:rPr lang="el-GR" altLang="zh-TW" sz="2000" i="1">
                        <a:latin typeface="Cambria Math"/>
                      </a:rPr>
                      <m:t>𝛽</m:t>
                    </m:r>
                    <m:r>
                      <m:rPr>
                        <m:nor/>
                      </m:rPr>
                      <a:rPr lang="en-US" altLang="zh-TW" sz="2000" baseline="-25000"/>
                      <m:t>1</m:t>
                    </m:r>
                    <m:r>
                      <m:rPr>
                        <m:nor/>
                      </m:rPr>
                      <a:rPr lang="zh-TW" altLang="en-US" sz="2000"/>
                      <m:t> </m:t>
                    </m:r>
                  </m:oMath>
                </a14:m>
                <a:r>
                  <a:rPr lang="en-US" altLang="zh-TW" sz="2000" dirty="0" smtClean="0">
                    <a:solidFill>
                      <a:schemeClr val="tx1"/>
                    </a:solidFill>
                  </a:rPr>
                  <a:t>:</a:t>
                </a:r>
                <a:r>
                  <a:rPr lang="en-US" altLang="zh-TW" sz="2000" dirty="0" smtClean="0"/>
                  <a:t> </a:t>
                </a:r>
                <a:r>
                  <a:rPr lang="en-US" altLang="zh-TW" sz="2000" dirty="0"/>
                  <a:t>number of bits per posting used for a </a:t>
                </a:r>
                <a:r>
                  <a:rPr lang="en-US" altLang="zh-TW" sz="2000" dirty="0" smtClean="0"/>
                  <a:t>bitmap(</a:t>
                </a:r>
                <a:r>
                  <a:rPr lang="en-US" altLang="zh-TW" sz="2000" dirty="0" smtClean="0">
                    <a:solidFill>
                      <a:srgbClr val="C00000"/>
                    </a:solidFill>
                  </a:rPr>
                  <a:t>=1</a:t>
                </a:r>
                <a:r>
                  <a:rPr lang="en-US" altLang="zh-TW" sz="2000" dirty="0" smtClean="0"/>
                  <a:t>)</a:t>
                </a:r>
                <a:endParaRPr lang="en-US" altLang="zh-TW" sz="2000" dirty="0" smtClean="0">
                  <a:solidFill>
                    <a:schemeClr val="tx1"/>
                  </a:solidFill>
                </a:endParaRPr>
              </a:p>
              <a:p>
                <a:pPr marL="45720" indent="0">
                  <a:buNone/>
                </a:pPr>
                <a14:m>
                  <m:oMath xmlns:m="http://schemas.openxmlformats.org/officeDocument/2006/math">
                    <m:r>
                      <a:rPr lang="en-US" altLang="zh-TW" sz="2000" b="0" i="1" smtClean="0">
                        <a:solidFill>
                          <a:schemeClr val="tx1"/>
                        </a:solidFill>
                        <a:latin typeface="Cambria Math"/>
                      </a:rPr>
                      <m:t>   </m:t>
                    </m:r>
                    <m:f>
                      <m:fPr>
                        <m:ctrlPr>
                          <a:rPr lang="en-US" altLang="zh-TW" sz="2000" i="1" smtClean="0">
                            <a:solidFill>
                              <a:schemeClr val="tx1">
                                <a:lumMod val="75000"/>
                                <a:lumOff val="25000"/>
                              </a:schemeClr>
                            </a:solidFill>
                            <a:latin typeface="Cambria Math"/>
                          </a:rPr>
                        </m:ctrlPr>
                      </m:fPr>
                      <m:num>
                        <m:r>
                          <m:rPr>
                            <m:nor/>
                          </m:rPr>
                          <a:rPr lang="en-US" altLang="zh-TW" sz="2000" dirty="0">
                            <a:solidFill>
                              <a:schemeClr val="tx1">
                                <a:lumMod val="75000"/>
                                <a:lumOff val="25000"/>
                              </a:schemeClr>
                            </a:solidFill>
                          </a:rPr>
                          <m:t>λ</m:t>
                        </m:r>
                        <m:r>
                          <m:rPr>
                            <m:nor/>
                          </m:rPr>
                          <a:rPr lang="en-US" altLang="zh-TW" sz="2000" baseline="-25000" dirty="0">
                            <a:solidFill>
                              <a:schemeClr val="tx1">
                                <a:lumMod val="75000"/>
                                <a:lumOff val="25000"/>
                              </a:schemeClr>
                            </a:solidFill>
                          </a:rPr>
                          <m:t>ij</m:t>
                        </m:r>
                      </m:num>
                      <m:den>
                        <m:r>
                          <a:rPr lang="el-GR" altLang="zh-TW" sz="2000" i="1">
                            <a:solidFill>
                              <a:schemeClr val="tx1">
                                <a:lumMod val="75000"/>
                                <a:lumOff val="25000"/>
                              </a:schemeClr>
                            </a:solidFill>
                            <a:latin typeface="Cambria Math"/>
                          </a:rPr>
                          <m:t>𝛽</m:t>
                        </m:r>
                        <m:r>
                          <m:rPr>
                            <m:nor/>
                          </m:rPr>
                          <a:rPr lang="en-US" altLang="zh-TW" sz="2000" baseline="-25000">
                            <a:solidFill>
                              <a:schemeClr val="tx1">
                                <a:lumMod val="75000"/>
                                <a:lumOff val="25000"/>
                              </a:schemeClr>
                            </a:solidFill>
                          </a:rPr>
                          <m:t>1</m:t>
                        </m:r>
                        <m:r>
                          <m:rPr>
                            <m:nor/>
                          </m:rPr>
                          <a:rPr lang="zh-TW" altLang="en-US" sz="2000">
                            <a:solidFill>
                              <a:schemeClr val="tx1">
                                <a:lumMod val="75000"/>
                                <a:lumOff val="25000"/>
                              </a:schemeClr>
                            </a:solidFill>
                          </a:rPr>
                          <m:t> </m:t>
                        </m:r>
                      </m:den>
                    </m:f>
                  </m:oMath>
                </a14:m>
                <a:r>
                  <a:rPr lang="en-US" altLang="zh-TW" sz="2000" dirty="0" smtClean="0">
                    <a:solidFill>
                      <a:schemeClr val="tx1">
                        <a:lumMod val="75000"/>
                        <a:lumOff val="25000"/>
                      </a:schemeClr>
                    </a:solidFill>
                  </a:rPr>
                  <a:t> and</a:t>
                </a:r>
                <a14:m>
                  <m:oMath xmlns:m="http://schemas.openxmlformats.org/officeDocument/2006/math">
                    <m:r>
                      <a:rPr lang="en-US" altLang="zh-TW" sz="2000" i="1">
                        <a:solidFill>
                          <a:schemeClr val="tx1">
                            <a:lumMod val="75000"/>
                            <a:lumOff val="25000"/>
                          </a:schemeClr>
                        </a:solidFill>
                        <a:latin typeface="Cambria Math"/>
                      </a:rPr>
                      <m:t> </m:t>
                    </m:r>
                    <m:f>
                      <m:fPr>
                        <m:ctrlPr>
                          <a:rPr lang="en-US" altLang="zh-TW" sz="2000" i="1">
                            <a:solidFill>
                              <a:schemeClr val="tx1">
                                <a:lumMod val="75000"/>
                                <a:lumOff val="25000"/>
                              </a:schemeClr>
                            </a:solidFill>
                            <a:latin typeface="Cambria Math"/>
                          </a:rPr>
                        </m:ctrlPr>
                      </m:fPr>
                      <m:num>
                        <m:r>
                          <m:rPr>
                            <m:nor/>
                          </m:rPr>
                          <a:rPr lang="en-US" altLang="zh-TW" sz="2000" dirty="0">
                            <a:solidFill>
                              <a:schemeClr val="tx1">
                                <a:lumMod val="75000"/>
                                <a:lumOff val="25000"/>
                              </a:schemeClr>
                            </a:solidFill>
                          </a:rPr>
                          <m:t>λ</m:t>
                        </m:r>
                        <m:r>
                          <m:rPr>
                            <m:nor/>
                          </m:rPr>
                          <a:rPr lang="en-US" altLang="zh-TW" sz="2000" dirty="0">
                            <a:solidFill>
                              <a:schemeClr val="tx1">
                                <a:lumMod val="75000"/>
                                <a:lumOff val="25000"/>
                              </a:schemeClr>
                            </a:solidFill>
                          </a:rPr>
                          <m:t>’</m:t>
                        </m:r>
                        <m:r>
                          <m:rPr>
                            <m:nor/>
                          </m:rPr>
                          <a:rPr lang="en-US" altLang="zh-TW" sz="2000" baseline="-25000" dirty="0">
                            <a:solidFill>
                              <a:schemeClr val="tx1">
                                <a:lumMod val="75000"/>
                                <a:lumOff val="25000"/>
                              </a:schemeClr>
                            </a:solidFill>
                          </a:rPr>
                          <m:t>ij</m:t>
                        </m:r>
                      </m:num>
                      <m:den>
                        <m:r>
                          <a:rPr lang="el-GR" altLang="zh-TW" sz="2000" i="1">
                            <a:solidFill>
                              <a:schemeClr val="tx1">
                                <a:lumMod val="75000"/>
                                <a:lumOff val="25000"/>
                              </a:schemeClr>
                            </a:solidFill>
                            <a:latin typeface="Cambria Math"/>
                          </a:rPr>
                          <m:t>𝛽</m:t>
                        </m:r>
                        <m:r>
                          <m:rPr>
                            <m:nor/>
                          </m:rPr>
                          <a:rPr lang="en-US" altLang="zh-TW" sz="2000" baseline="-25000">
                            <a:solidFill>
                              <a:schemeClr val="tx1">
                                <a:lumMod val="75000"/>
                                <a:lumOff val="25000"/>
                              </a:schemeClr>
                            </a:solidFill>
                          </a:rPr>
                          <m:t>2</m:t>
                        </m:r>
                        <m:r>
                          <m:rPr>
                            <m:nor/>
                          </m:rPr>
                          <a:rPr lang="zh-TW" altLang="en-US" sz="2000">
                            <a:solidFill>
                              <a:schemeClr val="tx1">
                                <a:lumMod val="75000"/>
                                <a:lumOff val="25000"/>
                              </a:schemeClr>
                            </a:solidFill>
                          </a:rPr>
                          <m:t> </m:t>
                        </m:r>
                      </m:den>
                    </m:f>
                    <m:r>
                      <a:rPr lang="en-US" altLang="zh-TW" sz="2000" b="0" i="1" smtClean="0">
                        <a:solidFill>
                          <a:schemeClr val="tx1">
                            <a:lumMod val="75000"/>
                            <a:lumOff val="25000"/>
                          </a:schemeClr>
                        </a:solidFill>
                        <a:latin typeface="Cambria Math"/>
                      </a:rPr>
                      <m:t>       </m:t>
                    </m:r>
                    <m:r>
                      <a:rPr lang="el-GR" altLang="zh-TW" sz="2000" i="1">
                        <a:latin typeface="Cambria Math"/>
                      </a:rPr>
                      <m:t>𝛽</m:t>
                    </m:r>
                    <m:r>
                      <m:rPr>
                        <m:nor/>
                      </m:rPr>
                      <a:rPr lang="en-US" altLang="zh-TW" sz="2000" baseline="-25000"/>
                      <m:t>2</m:t>
                    </m:r>
                  </m:oMath>
                </a14:m>
                <a:r>
                  <a:rPr lang="en-US" altLang="zh-TW" sz="2000" dirty="0" smtClean="0">
                    <a:solidFill>
                      <a:schemeClr val="tx1"/>
                    </a:solidFill>
                  </a:rPr>
                  <a:t> :</a:t>
                </a:r>
                <a:r>
                  <a:rPr lang="en-US" altLang="zh-TW" sz="2000" dirty="0"/>
                  <a:t> the number </a:t>
                </a:r>
                <a:r>
                  <a:rPr lang="en-US" altLang="zh-TW" sz="2000" dirty="0" smtClean="0"/>
                  <a:t>of bits </a:t>
                </a:r>
                <a:r>
                  <a:rPr lang="en-US" altLang="zh-TW" sz="2000" dirty="0"/>
                  <a:t>per posting in </a:t>
                </a:r>
                <a:r>
                  <a:rPr lang="en-US" altLang="zh-TW" sz="2000" dirty="0" smtClean="0"/>
                  <a:t>a </a:t>
                </a:r>
                <a:r>
                  <a:rPr lang="en-US" altLang="zh-TW" sz="2000" dirty="0" err="1" smtClean="0"/>
                  <a:t>precomputed</a:t>
                </a:r>
                <a:r>
                  <a:rPr lang="en-US" altLang="zh-TW" sz="2000" dirty="0" smtClean="0"/>
                  <a:t> </a:t>
                </a:r>
                <a:r>
                  <a:rPr lang="en-US" altLang="zh-TW" sz="2000" dirty="0"/>
                  <a:t>list</a:t>
                </a:r>
                <a:endParaRPr lang="en-US" altLang="zh-TW" sz="2000" dirty="0" smtClean="0">
                  <a:solidFill>
                    <a:schemeClr val="tx1"/>
                  </a:solidFill>
                </a:endParaRPr>
              </a:p>
              <a:p>
                <a:pPr marL="45720" indent="0">
                  <a:buNone/>
                </a:pPr>
                <a:r>
                  <a:rPr lang="en-US" altLang="zh-TW" sz="2100" dirty="0" smtClean="0">
                    <a:solidFill>
                      <a:schemeClr val="tx1"/>
                    </a:solidFill>
                    <a:effectLst>
                      <a:outerShdw blurRad="38100" dist="38100" dir="2700000" algn="tl">
                        <a:srgbClr val="000000">
                          <a:alpha val="43137"/>
                        </a:srgbClr>
                      </a:outerShdw>
                    </a:effectLst>
                  </a:rPr>
                  <a:t>                             (</a:t>
                </a:r>
                <a:r>
                  <a:rPr lang="en-US" altLang="zh-TW" sz="2000" dirty="0" smtClean="0"/>
                  <a:t>the size of </a:t>
                </a:r>
                <a:r>
                  <a:rPr lang="en-US" altLang="zh-TW" sz="2000" dirty="0" err="1" smtClean="0"/>
                  <a:t>the〈docid</a:t>
                </a:r>
                <a:r>
                  <a:rPr lang="en-US" altLang="zh-TW" sz="2000" dirty="0"/>
                  <a:t>, payload </a:t>
                </a:r>
                <a:r>
                  <a:rPr lang="en-US" altLang="zh-TW" sz="2000" dirty="0" smtClean="0"/>
                  <a:t>〉tuple)(</a:t>
                </a:r>
                <a:r>
                  <a:rPr lang="en-US" altLang="zh-TW" sz="2000" dirty="0" smtClean="0">
                    <a:solidFill>
                      <a:srgbClr val="C00000"/>
                    </a:solidFill>
                  </a:rPr>
                  <a:t>=32</a:t>
                </a:r>
                <a:r>
                  <a:rPr lang="en-US" altLang="zh-TW" sz="2000" dirty="0" smtClean="0"/>
                  <a:t>)</a:t>
                </a:r>
                <a:endParaRPr lang="en-US" altLang="zh-TW" sz="2100" dirty="0" smtClean="0">
                  <a:solidFill>
                    <a:schemeClr val="tx1"/>
                  </a:solidFill>
                  <a:effectLst>
                    <a:outerShdw blurRad="38100" dist="38100" dir="2700000" algn="tl">
                      <a:srgbClr val="000000">
                        <a:alpha val="43137"/>
                      </a:srgbClr>
                    </a:outerShdw>
                  </a:effectLst>
                </a:endParaRPr>
              </a:p>
              <a:p>
                <a:pPr marL="45720" indent="0" algn="just">
                  <a:buNone/>
                </a:pPr>
                <a:endParaRPr lang="en-US" altLang="zh-TW" sz="2100" dirty="0" smtClean="0">
                  <a:solidFill>
                    <a:srgbClr val="7030A0"/>
                  </a:solidFill>
                  <a:effectLst>
                    <a:outerShdw blurRad="38100" dist="38100" dir="2700000" algn="tl">
                      <a:srgbClr val="000000">
                        <a:alpha val="43137"/>
                      </a:srgbClr>
                    </a:outerShdw>
                  </a:effectLst>
                </a:endParaRPr>
              </a:p>
              <a:p>
                <a:pPr marL="45720" indent="0" algn="just">
                  <a:buNone/>
                </a:pPr>
                <a:endParaRPr lang="en-US" altLang="zh-TW" sz="2100" dirty="0" smtClean="0">
                  <a:solidFill>
                    <a:srgbClr val="7030A0"/>
                  </a:solidFill>
                  <a:effectLst>
                    <a:outerShdw blurRad="38100" dist="38100" dir="2700000" algn="tl">
                      <a:srgbClr val="000000">
                        <a:alpha val="43137"/>
                      </a:srgbClr>
                    </a:outerShdw>
                  </a:effectLst>
                </a:endParaRPr>
              </a:p>
              <a:p>
                <a:pPr marL="45720" indent="0" algn="just">
                  <a:buNone/>
                </a:pPr>
                <a:endParaRPr lang="en-US" altLang="zh-TW" sz="2100" dirty="0" smtClean="0">
                  <a:solidFill>
                    <a:srgbClr val="7030A0"/>
                  </a:solidFill>
                  <a:effectLst>
                    <a:outerShdw blurRad="38100" dist="38100" dir="2700000" algn="tl">
                      <a:srgbClr val="000000">
                        <a:alpha val="43137"/>
                      </a:srgbClr>
                    </a:outerShdw>
                  </a:effectLst>
                </a:endParaRPr>
              </a:p>
            </p:txBody>
          </p:sp>
        </mc:Choice>
        <mc:Fallback xmlns="">
          <p:sp>
            <p:nvSpPr>
              <p:cNvPr id="7" name="內容版面配置區 2"/>
              <p:cNvSpPr>
                <a:spLocks noGrp="1" noRot="1" noChangeAspect="1" noMove="1" noResize="1" noEditPoints="1" noAdjustHandles="1" noChangeArrowheads="1" noChangeShapeType="1" noTextEdit="1"/>
              </p:cNvSpPr>
              <p:nvPr>
                <p:ph idx="4294967295"/>
              </p:nvPr>
            </p:nvSpPr>
            <p:spPr>
              <a:xfrm>
                <a:off x="457200" y="1417638"/>
                <a:ext cx="8219256" cy="4800600"/>
              </a:xfrm>
              <a:prstGeom prst="rect">
                <a:avLst/>
              </a:prstGeom>
              <a:blipFill rotWithShape="1">
                <a:blip r:embed="rId3"/>
                <a:stretch>
                  <a:fillRect l="-297" t="-1652" r="-74" b="-1652"/>
                </a:stretch>
              </a:blipFill>
            </p:spPr>
            <p:txBody>
              <a:bodyPr/>
              <a:lstStyle/>
              <a:p>
                <a:r>
                  <a:rPr lang="zh-TW" altLang="en-US">
                    <a:noFill/>
                  </a:rPr>
                  <a:t> </a:t>
                </a:r>
              </a:p>
            </p:txBody>
          </p:sp>
        </mc:Fallback>
      </mc:AlternateContent>
      <p:sp>
        <p:nvSpPr>
          <p:cNvPr id="8" name="流程圖: 替代處理程序 7"/>
          <p:cNvSpPr/>
          <p:nvPr/>
        </p:nvSpPr>
        <p:spPr>
          <a:xfrm>
            <a:off x="457200" y="2780928"/>
            <a:ext cx="7738746" cy="1296144"/>
          </a:xfrm>
          <a:prstGeom prst="flowChartAlternateProcess">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左大括弧 8"/>
          <p:cNvSpPr/>
          <p:nvPr/>
        </p:nvSpPr>
        <p:spPr>
          <a:xfrm>
            <a:off x="1979712" y="4847741"/>
            <a:ext cx="288032" cy="1152128"/>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04706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fade">
                                      <p:cBhvr>
                                        <p:cTn id="10" dur="500"/>
                                        <p:tgtEl>
                                          <p:spTgt spid="7">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animEffect transition="in" filter="fade">
                                      <p:cBhvr>
                                        <p:cTn id="13" dur="500"/>
                                        <p:tgtEl>
                                          <p:spTgt spid="7">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24</a:t>
            </a:fld>
            <a:endParaRPr lang="zh-TW" altLang="en-US" sz="2000" dirty="0">
              <a:solidFill>
                <a:schemeClr val="tx1"/>
              </a:solidFill>
            </a:endParaRPr>
          </a:p>
        </p:txBody>
      </p:sp>
      <p:sp>
        <p:nvSpPr>
          <p:cNvPr id="3" name="文字方塊 2"/>
          <p:cNvSpPr txBox="1"/>
          <p:nvPr/>
        </p:nvSpPr>
        <p:spPr>
          <a:xfrm>
            <a:off x="143061" y="447135"/>
            <a:ext cx="7608383" cy="369332"/>
          </a:xfrm>
          <a:prstGeom prst="rect">
            <a:avLst/>
          </a:prstGeom>
          <a:noFill/>
        </p:spPr>
        <p:txBody>
          <a:bodyPr wrap="square" rtlCol="0">
            <a:spAutoFit/>
          </a:bodyPr>
          <a:lstStyle/>
          <a:p>
            <a:r>
              <a:rPr lang="en-US" altLang="zh-TW" dirty="0" smtClean="0"/>
              <a:t>     L6               L5                L1                   L2                   L3                  L4</a:t>
            </a:r>
            <a:endParaRPr lang="zh-TW" altLang="en-US" dirty="0"/>
          </a:p>
        </p:txBody>
      </p:sp>
      <p:sp>
        <p:nvSpPr>
          <p:cNvPr id="4" name="文字方塊 3"/>
          <p:cNvSpPr txBox="1"/>
          <p:nvPr/>
        </p:nvSpPr>
        <p:spPr>
          <a:xfrm>
            <a:off x="2543281" y="816467"/>
            <a:ext cx="1249125" cy="923330"/>
          </a:xfrm>
          <a:prstGeom prst="rect">
            <a:avLst/>
          </a:prstGeom>
          <a:noFill/>
        </p:spPr>
        <p:txBody>
          <a:bodyPr wrap="none" rtlCol="0">
            <a:spAutoFit/>
          </a:bodyPr>
          <a:lstStyle/>
          <a:p>
            <a:pPr algn="ctr"/>
            <a:r>
              <a:rPr lang="en-US" altLang="zh-TW" dirty="0" smtClean="0"/>
              <a:t>Hall</a:t>
            </a:r>
          </a:p>
          <a:p>
            <a:pPr algn="ctr"/>
            <a:r>
              <a:rPr lang="en-US" altLang="zh-TW" dirty="0"/>
              <a:t>{</a:t>
            </a:r>
            <a:r>
              <a:rPr lang="en-US" altLang="zh-TW" dirty="0" err="1"/>
              <a:t>New,City</a:t>
            </a:r>
            <a:r>
              <a:rPr lang="en-US" altLang="zh-TW" dirty="0"/>
              <a:t>}</a:t>
            </a:r>
            <a:endParaRPr lang="zh-TW" altLang="en-US" dirty="0"/>
          </a:p>
          <a:p>
            <a:pPr algn="ctr"/>
            <a:endParaRPr lang="en-US" altLang="zh-TW" dirty="0" smtClean="0"/>
          </a:p>
        </p:txBody>
      </p:sp>
      <p:sp>
        <p:nvSpPr>
          <p:cNvPr id="6" name="文字方塊 5"/>
          <p:cNvSpPr txBox="1"/>
          <p:nvPr/>
        </p:nvSpPr>
        <p:spPr>
          <a:xfrm>
            <a:off x="3766045" y="780741"/>
            <a:ext cx="1667339" cy="923330"/>
          </a:xfrm>
          <a:prstGeom prst="rect">
            <a:avLst/>
          </a:prstGeom>
          <a:noFill/>
        </p:spPr>
        <p:txBody>
          <a:bodyPr wrap="square" rtlCol="0">
            <a:spAutoFit/>
          </a:bodyPr>
          <a:lstStyle/>
          <a:p>
            <a:pPr algn="ctr"/>
            <a:r>
              <a:rPr lang="en-US" altLang="zh-TW" dirty="0" smtClean="0"/>
              <a:t>York</a:t>
            </a:r>
          </a:p>
          <a:p>
            <a:pPr algn="ctr"/>
            <a:r>
              <a:rPr lang="en-US" altLang="zh-TW" dirty="0"/>
              <a:t>{</a:t>
            </a:r>
            <a:r>
              <a:rPr lang="en-US" altLang="zh-TW" dirty="0" err="1"/>
              <a:t>New,City</a:t>
            </a:r>
            <a:r>
              <a:rPr lang="en-US" altLang="zh-TW" dirty="0"/>
              <a:t>}</a:t>
            </a:r>
            <a:endParaRPr lang="zh-TW" altLang="en-US" dirty="0"/>
          </a:p>
          <a:p>
            <a:pPr algn="ctr"/>
            <a:endParaRPr lang="en-US" altLang="zh-TW" dirty="0" smtClean="0"/>
          </a:p>
        </p:txBody>
      </p:sp>
      <p:sp>
        <p:nvSpPr>
          <p:cNvPr id="7" name="文字方塊 6"/>
          <p:cNvSpPr txBox="1"/>
          <p:nvPr/>
        </p:nvSpPr>
        <p:spPr>
          <a:xfrm>
            <a:off x="5724128" y="797071"/>
            <a:ext cx="646331" cy="369332"/>
          </a:xfrm>
          <a:prstGeom prst="rect">
            <a:avLst/>
          </a:prstGeom>
          <a:noFill/>
        </p:spPr>
        <p:txBody>
          <a:bodyPr wrap="none" rtlCol="0">
            <a:spAutoFit/>
          </a:bodyPr>
          <a:lstStyle/>
          <a:p>
            <a:r>
              <a:rPr lang="en-US" altLang="zh-TW" dirty="0" smtClean="0"/>
              <a:t>New</a:t>
            </a:r>
          </a:p>
        </p:txBody>
      </p:sp>
      <p:sp>
        <p:nvSpPr>
          <p:cNvPr id="8" name="文字方塊 7"/>
          <p:cNvSpPr txBox="1"/>
          <p:nvPr/>
        </p:nvSpPr>
        <p:spPr>
          <a:xfrm>
            <a:off x="7169234" y="780741"/>
            <a:ext cx="582211" cy="369332"/>
          </a:xfrm>
          <a:prstGeom prst="rect">
            <a:avLst/>
          </a:prstGeom>
          <a:noFill/>
        </p:spPr>
        <p:txBody>
          <a:bodyPr wrap="none" rtlCol="0">
            <a:spAutoFit/>
          </a:bodyPr>
          <a:lstStyle/>
          <a:p>
            <a:r>
              <a:rPr lang="en-US" altLang="zh-TW" dirty="0" smtClean="0"/>
              <a:t>City</a:t>
            </a:r>
          </a:p>
        </p:txBody>
      </p:sp>
      <p:sp>
        <p:nvSpPr>
          <p:cNvPr id="16" name="圓角矩形 15"/>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2458894" y="1492028"/>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27" name="文字方塊 26"/>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28" name="文字方塊 27"/>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29" name="文字方塊 28"/>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p:sp>
        <p:nvSpPr>
          <p:cNvPr id="30" name="圓角矩形 29"/>
          <p:cNvSpPr/>
          <p:nvPr/>
        </p:nvSpPr>
        <p:spPr>
          <a:xfrm>
            <a:off x="1487599" y="262588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a:t>
            </a:r>
            <a:endParaRPr lang="zh-TW" altLang="en-US" dirty="0">
              <a:solidFill>
                <a:srgbClr val="FF0000"/>
              </a:solidFill>
            </a:endParaRPr>
          </a:p>
        </p:txBody>
      </p:sp>
      <p:sp>
        <p:nvSpPr>
          <p:cNvPr id="31" name="圓角矩形 30"/>
          <p:cNvSpPr/>
          <p:nvPr/>
        </p:nvSpPr>
        <p:spPr>
          <a:xfrm>
            <a:off x="1487599" y="20293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a:t>
            </a:r>
            <a:endParaRPr lang="zh-TW" altLang="en-US" dirty="0">
              <a:solidFill>
                <a:srgbClr val="FF0000"/>
              </a:solidFill>
            </a:endParaRPr>
          </a:p>
        </p:txBody>
      </p:sp>
      <p:sp>
        <p:nvSpPr>
          <p:cNvPr id="32" name="圓角矩形 31"/>
          <p:cNvSpPr/>
          <p:nvPr/>
        </p:nvSpPr>
        <p:spPr>
          <a:xfrm>
            <a:off x="1487599" y="1462798"/>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a:t>
            </a:r>
            <a:endParaRPr lang="zh-TW" altLang="en-US" dirty="0">
              <a:solidFill>
                <a:srgbClr val="FF0000"/>
              </a:solidFill>
            </a:endParaRPr>
          </a:p>
        </p:txBody>
      </p:sp>
      <p:sp>
        <p:nvSpPr>
          <p:cNvPr id="33" name="文字方塊 32"/>
          <p:cNvSpPr txBox="1"/>
          <p:nvPr/>
        </p:nvSpPr>
        <p:spPr>
          <a:xfrm>
            <a:off x="1303837" y="816467"/>
            <a:ext cx="1159613" cy="646331"/>
          </a:xfrm>
          <a:prstGeom prst="rect">
            <a:avLst/>
          </a:prstGeom>
          <a:noFill/>
        </p:spPr>
        <p:txBody>
          <a:bodyPr wrap="none" rtlCol="0">
            <a:spAutoFit/>
          </a:bodyPr>
          <a:lstStyle/>
          <a:p>
            <a:r>
              <a:rPr lang="en-US" altLang="zh-TW" dirty="0" smtClean="0"/>
              <a:t>New York</a:t>
            </a:r>
          </a:p>
          <a:p>
            <a:r>
              <a:rPr lang="en-US" altLang="zh-TW" dirty="0" smtClean="0"/>
              <a:t>   {City}</a:t>
            </a:r>
            <a:endParaRPr lang="zh-TW" altLang="en-US" dirty="0"/>
          </a:p>
        </p:txBody>
      </p:sp>
      <p:sp>
        <p:nvSpPr>
          <p:cNvPr id="34" name="文字方塊 33"/>
          <p:cNvSpPr txBox="1"/>
          <p:nvPr/>
        </p:nvSpPr>
        <p:spPr>
          <a:xfrm>
            <a:off x="1147383" y="1538253"/>
            <a:ext cx="312906" cy="1477328"/>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endParaRPr lang="zh-TW" altLang="en-US" dirty="0"/>
          </a:p>
        </p:txBody>
      </p:sp>
      <p:sp>
        <p:nvSpPr>
          <p:cNvPr id="35" name="圓角矩形 34"/>
          <p:cNvSpPr/>
          <p:nvPr/>
        </p:nvSpPr>
        <p:spPr>
          <a:xfrm>
            <a:off x="327986" y="2606488"/>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327986" y="20099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圓角矩形 36"/>
          <p:cNvSpPr/>
          <p:nvPr/>
        </p:nvSpPr>
        <p:spPr>
          <a:xfrm>
            <a:off x="327986" y="144340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143062" y="821968"/>
            <a:ext cx="1107996" cy="646331"/>
          </a:xfrm>
          <a:prstGeom prst="rect">
            <a:avLst/>
          </a:prstGeom>
          <a:noFill/>
        </p:spPr>
        <p:txBody>
          <a:bodyPr wrap="none" rtlCol="0">
            <a:spAutoFit/>
          </a:bodyPr>
          <a:lstStyle/>
          <a:p>
            <a:r>
              <a:rPr lang="en-US" altLang="zh-TW" dirty="0" smtClean="0">
                <a:solidFill>
                  <a:srgbClr val="FF0000"/>
                </a:solidFill>
              </a:rPr>
              <a:t>New City</a:t>
            </a:r>
          </a:p>
          <a:p>
            <a:pPr algn="ctr"/>
            <a:r>
              <a:rPr lang="en-US" altLang="zh-TW" dirty="0" smtClean="0">
                <a:solidFill>
                  <a:srgbClr val="FF0000"/>
                </a:solidFill>
              </a:rPr>
              <a:t>{Hall}</a:t>
            </a:r>
            <a:endParaRPr lang="zh-TW" altLang="en-US" dirty="0">
              <a:solidFill>
                <a:srgbClr val="FF0000"/>
              </a:solidFill>
            </a:endParaRPr>
          </a:p>
        </p:txBody>
      </p:sp>
      <p:sp>
        <p:nvSpPr>
          <p:cNvPr id="39" name="文字方塊 38"/>
          <p:cNvSpPr txBox="1"/>
          <p:nvPr/>
        </p:nvSpPr>
        <p:spPr>
          <a:xfrm>
            <a:off x="-12230" y="1518857"/>
            <a:ext cx="312906" cy="1477328"/>
          </a:xfrm>
          <a:prstGeom prst="rect">
            <a:avLst/>
          </a:prstGeom>
          <a:noFill/>
        </p:spPr>
        <p:txBody>
          <a:bodyPr wrap="none" rtlCol="0">
            <a:spAutoFit/>
          </a:bodyPr>
          <a:lstStyle/>
          <a:p>
            <a:r>
              <a:rPr lang="en-US" altLang="zh-TW" dirty="0">
                <a:solidFill>
                  <a:srgbClr val="FF0000"/>
                </a:solidFill>
              </a:rPr>
              <a:t>1</a:t>
            </a:r>
            <a:endParaRPr lang="en-US" altLang="zh-TW" dirty="0" smtClean="0">
              <a:solidFill>
                <a:srgbClr val="FF0000"/>
              </a:solidFill>
            </a:endParaRPr>
          </a:p>
          <a:p>
            <a:endParaRPr lang="en-US" altLang="zh-TW" dirty="0" smtClean="0">
              <a:solidFill>
                <a:srgbClr val="FF0000"/>
              </a:solidFill>
            </a:endParaRPr>
          </a:p>
          <a:p>
            <a:r>
              <a:rPr lang="en-US" altLang="zh-TW" dirty="0">
                <a:solidFill>
                  <a:srgbClr val="FF0000"/>
                </a:solidFill>
              </a:rPr>
              <a:t>2</a:t>
            </a:r>
            <a:endParaRPr lang="en-US" altLang="zh-TW" dirty="0" smtClean="0">
              <a:solidFill>
                <a:srgbClr val="FF0000"/>
              </a:solidFill>
            </a:endParaRPr>
          </a:p>
          <a:p>
            <a:endParaRPr lang="en-US" altLang="zh-TW" dirty="0" smtClean="0">
              <a:solidFill>
                <a:srgbClr val="FF0000"/>
              </a:solidFill>
            </a:endParaRPr>
          </a:p>
          <a:p>
            <a:r>
              <a:rPr lang="en-US" altLang="zh-TW" dirty="0">
                <a:solidFill>
                  <a:srgbClr val="FF0000"/>
                </a:solidFill>
              </a:rPr>
              <a:t>3</a:t>
            </a:r>
            <a:endParaRPr lang="zh-TW" altLang="en-US" dirty="0">
              <a:solidFill>
                <a:srgbClr val="FF0000"/>
              </a:solidFill>
            </a:endParaRPr>
          </a:p>
        </p:txBody>
      </p:sp>
      <p:sp>
        <p:nvSpPr>
          <p:cNvPr id="40" name="矩形 39"/>
          <p:cNvSpPr/>
          <p:nvPr/>
        </p:nvSpPr>
        <p:spPr>
          <a:xfrm>
            <a:off x="236333" y="3443769"/>
            <a:ext cx="3711593" cy="1200329"/>
          </a:xfrm>
          <a:prstGeom prst="rect">
            <a:avLst/>
          </a:prstGeom>
        </p:spPr>
        <p:txBody>
          <a:bodyPr wrap="none">
            <a:spAutoFit/>
          </a:bodyPr>
          <a:lstStyle/>
          <a:p>
            <a:r>
              <a:rPr lang="en-US" altLang="zh-TW" dirty="0" smtClean="0"/>
              <a:t>Query(q1):</a:t>
            </a:r>
            <a:r>
              <a:rPr lang="zh-TW" altLang="en-US" dirty="0"/>
              <a:t>“ </a:t>
            </a:r>
            <a:r>
              <a:rPr lang="en-US" altLang="zh-TW" dirty="0"/>
              <a:t>New York City </a:t>
            </a:r>
            <a:r>
              <a:rPr lang="en-US" altLang="zh-TW" dirty="0" smtClean="0"/>
              <a:t>Hall</a:t>
            </a:r>
            <a:r>
              <a:rPr lang="zh-TW" altLang="en-US" dirty="0" smtClean="0"/>
              <a:t>“</a:t>
            </a:r>
            <a:endParaRPr lang="en-US" altLang="zh-TW" dirty="0" smtClean="0"/>
          </a:p>
          <a:p>
            <a:r>
              <a:rPr lang="en-US" altLang="zh-TW" dirty="0" smtClean="0"/>
              <a:t>Query(q2):</a:t>
            </a:r>
            <a:r>
              <a:rPr lang="zh-TW" altLang="en-US" dirty="0"/>
              <a:t>“ </a:t>
            </a:r>
            <a:r>
              <a:rPr lang="en-US" altLang="zh-TW" dirty="0"/>
              <a:t>New York </a:t>
            </a:r>
            <a:r>
              <a:rPr lang="en-US" altLang="zh-TW" dirty="0" smtClean="0"/>
              <a:t>City</a:t>
            </a:r>
            <a:r>
              <a:rPr lang="zh-TW" altLang="en-US" dirty="0" smtClean="0"/>
              <a:t>“</a:t>
            </a:r>
            <a:r>
              <a:rPr lang="en-US" altLang="zh-TW" dirty="0" smtClean="0"/>
              <a:t> </a:t>
            </a:r>
          </a:p>
          <a:p>
            <a:r>
              <a:rPr lang="en-US" altLang="zh-TW" dirty="0" smtClean="0"/>
              <a:t>Query(q3):</a:t>
            </a:r>
            <a:r>
              <a:rPr lang="zh-TW" altLang="en-US" dirty="0"/>
              <a:t>“ </a:t>
            </a:r>
            <a:r>
              <a:rPr lang="en-US" altLang="zh-TW" dirty="0"/>
              <a:t>New City </a:t>
            </a:r>
            <a:r>
              <a:rPr lang="en-US" altLang="zh-TW" dirty="0" smtClean="0"/>
              <a:t> Hall </a:t>
            </a:r>
            <a:r>
              <a:rPr lang="zh-TW" altLang="en-US" dirty="0"/>
              <a:t>”</a:t>
            </a:r>
            <a:endParaRPr lang="en-US" altLang="zh-TW" dirty="0"/>
          </a:p>
          <a:p>
            <a:endParaRPr lang="zh-TW" altLang="en-US" dirty="0"/>
          </a:p>
        </p:txBody>
      </p:sp>
      <p:sp>
        <p:nvSpPr>
          <p:cNvPr id="41" name="矩形 40"/>
          <p:cNvSpPr/>
          <p:nvPr/>
        </p:nvSpPr>
        <p:spPr>
          <a:xfrm>
            <a:off x="-12230" y="4349745"/>
            <a:ext cx="4225304" cy="2800767"/>
          </a:xfrm>
          <a:prstGeom prst="rect">
            <a:avLst/>
          </a:prstGeom>
        </p:spPr>
        <p:txBody>
          <a:bodyPr wrap="square">
            <a:spAutoFit/>
          </a:bodyPr>
          <a:lstStyle/>
          <a:p>
            <a:r>
              <a:rPr lang="en-US" altLang="zh-TW" sz="1400" dirty="0" smtClean="0"/>
              <a:t>F(P</a:t>
            </a:r>
            <a:r>
              <a:rPr lang="en-US" altLang="zh-TW" sz="1400" dirty="0"/>
              <a:t>∪{</a:t>
            </a:r>
            <a:r>
              <a:rPr lang="en-US" altLang="zh-TW" sz="1400" dirty="0" err="1"/>
              <a:t>p</a:t>
            </a:r>
            <a:r>
              <a:rPr lang="en-US" altLang="zh-TW" sz="1400" baseline="-25000" dirty="0" err="1"/>
              <a:t>NewCity</a:t>
            </a:r>
            <a:r>
              <a:rPr lang="en-US" altLang="zh-TW" sz="1400" dirty="0"/>
              <a:t>},q1)</a:t>
            </a:r>
            <a:r>
              <a:rPr lang="en-US" altLang="zh-TW" sz="1400" baseline="-25000" dirty="0"/>
              <a:t> </a:t>
            </a:r>
            <a:r>
              <a:rPr lang="en-US" altLang="zh-TW" sz="1400" dirty="0"/>
              <a:t> = 3*[(12+log3)+(12+log3)]</a:t>
            </a:r>
          </a:p>
          <a:p>
            <a:endParaRPr lang="en-US" altLang="zh-TW" sz="1400" dirty="0" smtClean="0"/>
          </a:p>
          <a:p>
            <a:r>
              <a:rPr lang="en-US" altLang="zh-TW" sz="1400" dirty="0" smtClean="0"/>
              <a:t>F(P</a:t>
            </a:r>
            <a:r>
              <a:rPr lang="en-US" altLang="zh-TW" sz="1400" dirty="0"/>
              <a:t>∪{</a:t>
            </a:r>
            <a:r>
              <a:rPr lang="en-US" altLang="zh-TW" sz="1400" dirty="0" err="1"/>
              <a:t>p</a:t>
            </a:r>
            <a:r>
              <a:rPr lang="en-US" altLang="zh-TW" sz="1400" baseline="-25000" dirty="0" err="1"/>
              <a:t>NewCity</a:t>
            </a:r>
            <a:r>
              <a:rPr lang="en-US" altLang="zh-TW" sz="1400" dirty="0"/>
              <a:t>},q2)</a:t>
            </a:r>
            <a:r>
              <a:rPr lang="en-US" altLang="zh-TW" sz="1400" baseline="-25000" dirty="0"/>
              <a:t> </a:t>
            </a:r>
            <a:r>
              <a:rPr lang="en-US" altLang="zh-TW" sz="1400" dirty="0"/>
              <a:t> = </a:t>
            </a:r>
            <a:r>
              <a:rPr lang="en-US" altLang="zh-TW" sz="1400" dirty="0" smtClean="0"/>
              <a:t>3</a:t>
            </a:r>
            <a:r>
              <a:rPr lang="en-US" altLang="zh-TW" sz="1400" dirty="0"/>
              <a:t>*[(12+log3)]</a:t>
            </a:r>
          </a:p>
          <a:p>
            <a:endParaRPr lang="en-US" altLang="zh-TW" sz="1400" dirty="0" smtClean="0"/>
          </a:p>
          <a:p>
            <a:r>
              <a:rPr lang="en-US" altLang="zh-TW" sz="1400" dirty="0" smtClean="0"/>
              <a:t>F(P</a:t>
            </a:r>
            <a:r>
              <a:rPr lang="en-US" altLang="zh-TW" sz="1400" dirty="0"/>
              <a:t>∪{</a:t>
            </a:r>
            <a:r>
              <a:rPr lang="en-US" altLang="zh-TW" sz="1400" dirty="0" err="1"/>
              <a:t>p</a:t>
            </a:r>
            <a:r>
              <a:rPr lang="en-US" altLang="zh-TW" sz="1400" baseline="-25000" dirty="0" err="1"/>
              <a:t>NewCity</a:t>
            </a:r>
            <a:r>
              <a:rPr lang="en-US" altLang="zh-TW" sz="1400" dirty="0"/>
              <a:t>},q3)</a:t>
            </a:r>
            <a:r>
              <a:rPr lang="en-US" altLang="zh-TW" sz="1400" baseline="-25000" dirty="0"/>
              <a:t> </a:t>
            </a:r>
            <a:r>
              <a:rPr lang="en-US" altLang="zh-TW" sz="1400" dirty="0"/>
              <a:t> = 3*[(12+log3)]</a:t>
            </a:r>
          </a:p>
          <a:p>
            <a:endParaRPr lang="en-US" altLang="zh-TW" sz="1400" dirty="0" smtClean="0"/>
          </a:p>
          <a:p>
            <a:r>
              <a:rPr lang="en-US" altLang="zh-TW" sz="1400" dirty="0" err="1" smtClean="0"/>
              <a:t>λ‘</a:t>
            </a:r>
            <a:r>
              <a:rPr lang="en-US" altLang="zh-TW" sz="1400" baseline="-25000" dirty="0" err="1" smtClean="0"/>
              <a:t>New</a:t>
            </a:r>
            <a:r>
              <a:rPr lang="en-US" altLang="zh-TW" sz="1400" baseline="-25000" dirty="0" smtClean="0"/>
              <a:t> City</a:t>
            </a:r>
            <a:r>
              <a:rPr lang="en-US" altLang="zh-TW" sz="1400" dirty="0" smtClean="0"/>
              <a:t> =</a:t>
            </a:r>
          </a:p>
          <a:p>
            <a:r>
              <a:rPr lang="en-US" altLang="zh-TW" sz="1400" dirty="0" smtClean="0"/>
              <a:t>[(</a:t>
            </a:r>
            <a:r>
              <a:rPr lang="en-US" altLang="zh-TW" sz="1400" dirty="0"/>
              <a:t>3log5-3log3)+(3log5-3log3)+(3log5-log3)]/</a:t>
            </a:r>
            <a:r>
              <a:rPr lang="en-US" altLang="zh-TW" sz="1400" dirty="0" smtClean="0"/>
              <a:t>3</a:t>
            </a:r>
            <a:endParaRPr lang="en-US" altLang="zh-TW" sz="1400" dirty="0"/>
          </a:p>
          <a:p>
            <a:endParaRPr lang="en-US" altLang="zh-TW" sz="1400" dirty="0" smtClean="0"/>
          </a:p>
          <a:p>
            <a:r>
              <a:rPr lang="en-US" altLang="zh-TW" sz="1400" dirty="0" smtClean="0"/>
              <a:t>Normalize</a:t>
            </a:r>
            <a:r>
              <a:rPr lang="en-US" altLang="zh-TW" sz="1400" dirty="0"/>
              <a:t>: </a:t>
            </a:r>
            <a:r>
              <a:rPr lang="en-US" altLang="zh-TW" sz="1400" dirty="0" err="1"/>
              <a:t>λ‘</a:t>
            </a:r>
            <a:r>
              <a:rPr lang="en-US" altLang="zh-TW" sz="1400" baseline="-25000" dirty="0" err="1"/>
              <a:t>New</a:t>
            </a:r>
            <a:r>
              <a:rPr lang="en-US" altLang="zh-TW" sz="1400" baseline="-25000" dirty="0"/>
              <a:t> City </a:t>
            </a:r>
            <a:r>
              <a:rPr lang="en-US" altLang="zh-TW" sz="1400" dirty="0" smtClean="0"/>
              <a:t>/32</a:t>
            </a:r>
            <a:endParaRPr lang="en-US" altLang="zh-TW" sz="1400" dirty="0" smtClean="0"/>
          </a:p>
          <a:p>
            <a:endParaRPr lang="en-US" altLang="zh-TW" dirty="0"/>
          </a:p>
          <a:p>
            <a:endParaRPr lang="zh-TW" altLang="en-US" dirty="0"/>
          </a:p>
        </p:txBody>
      </p:sp>
      <mc:AlternateContent xmlns:mc="http://schemas.openxmlformats.org/markup-compatibility/2006" xmlns:a14="http://schemas.microsoft.com/office/drawing/2010/main">
        <mc:Choice Requires="a14">
          <p:sp>
            <p:nvSpPr>
              <p:cNvPr id="45" name="文字方塊 44"/>
              <p:cNvSpPr txBox="1"/>
              <p:nvPr/>
            </p:nvSpPr>
            <p:spPr>
              <a:xfrm>
                <a:off x="3167844" y="4709196"/>
                <a:ext cx="5827292" cy="18764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𝐵</m:t>
                      </m:r>
                      <m:r>
                        <a:rPr lang="en-US" altLang="zh-TW" b="0" i="1" smtClean="0">
                          <a:latin typeface="Cambria Math"/>
                        </a:rPr>
                        <m:t>=</m:t>
                      </m:r>
                      <m:m>
                        <m:mPr>
                          <m:mcs>
                            <m:mc>
                              <m:mcPr>
                                <m:count m:val="1"/>
                                <m:mcJc m:val="center"/>
                              </m:mcPr>
                            </m:mc>
                          </m:mcs>
                          <m:ctrlPr>
                            <a:rPr lang="en-US" altLang="zh-TW" i="1">
                              <a:latin typeface="Cambria Math"/>
                            </a:rPr>
                          </m:ctrlPr>
                        </m:mPr>
                        <m:mr>
                          <m:e>
                            <m:r>
                              <m:rPr>
                                <m:brk m:alnAt="7"/>
                              </m:rPr>
                              <a:rPr lang="en-US" altLang="zh-TW" b="0" i="1" smtClean="0">
                                <a:latin typeface="Cambria Math"/>
                              </a:rPr>
                              <m:t>𝐿</m:t>
                            </m:r>
                            <m:r>
                              <a:rPr lang="en-US" altLang="zh-TW" b="0" i="1" smtClean="0">
                                <a:latin typeface="Cambria Math"/>
                              </a:rPr>
                              <m:t>1</m:t>
                            </m:r>
                          </m:e>
                        </m:mr>
                        <m:mr>
                          <m:e>
                            <m:r>
                              <a:rPr lang="en-US" altLang="zh-TW" b="0" i="1" smtClean="0">
                                <a:latin typeface="Cambria Math"/>
                              </a:rPr>
                              <m:t>𝐿</m:t>
                            </m:r>
                            <m:r>
                              <a:rPr lang="en-US" altLang="zh-TW" b="0" i="1" smtClean="0">
                                <a:latin typeface="Cambria Math"/>
                              </a:rPr>
                              <m:t>2</m:t>
                            </m:r>
                          </m:e>
                        </m:mr>
                        <m:mr>
                          <m:e>
                            <m:r>
                              <a:rPr lang="en-US" altLang="zh-TW" b="0" i="1" smtClean="0">
                                <a:latin typeface="Cambria Math"/>
                              </a:rPr>
                              <m:t>𝐿</m:t>
                            </m:r>
                            <m:r>
                              <a:rPr lang="en-US" altLang="zh-TW" b="0" i="1" smtClean="0">
                                <a:latin typeface="Cambria Math"/>
                              </a:rPr>
                              <m:t>3</m:t>
                            </m:r>
                          </m:e>
                        </m:mr>
                        <m:mr>
                          <m:e>
                            <m:eqArr>
                              <m:eqArrPr>
                                <m:ctrlPr>
                                  <a:rPr lang="en-US" altLang="zh-TW" b="0" i="1" smtClean="0">
                                    <a:latin typeface="Cambria Math"/>
                                  </a:rPr>
                                </m:ctrlPr>
                              </m:eqArrPr>
                              <m:e>
                                <m:r>
                                  <a:rPr lang="en-US" altLang="zh-TW" b="0" i="1" smtClean="0">
                                    <a:latin typeface="Cambria Math"/>
                                  </a:rPr>
                                  <m:t>𝐿</m:t>
                                </m:r>
                                <m:r>
                                  <a:rPr lang="en-US" altLang="zh-TW" b="0" i="1" smtClean="0">
                                    <a:latin typeface="Cambria Math"/>
                                  </a:rPr>
                                  <m:t>4</m:t>
                                </m:r>
                              </m:e>
                              <m:e>
                                <m:r>
                                  <a:rPr lang="en-US" altLang="zh-TW" b="0" i="1" smtClean="0">
                                    <a:latin typeface="Cambria Math"/>
                                  </a:rPr>
                                  <m:t>𝐿</m:t>
                                </m:r>
                                <m:r>
                                  <a:rPr lang="en-US" altLang="zh-TW" b="0" i="1" smtClean="0">
                                    <a:latin typeface="Cambria Math"/>
                                  </a:rPr>
                                  <m:t>5</m:t>
                                </m:r>
                              </m:e>
                              <m:e>
                                <m:r>
                                  <a:rPr lang="en-US" altLang="zh-TW" b="0" i="1" smtClean="0">
                                    <a:latin typeface="Cambria Math"/>
                                  </a:rPr>
                                  <m:t>𝐿</m:t>
                                </m:r>
                                <m:r>
                                  <a:rPr lang="en-US" altLang="zh-TW" b="0" i="1" smtClean="0">
                                    <a:latin typeface="Cambria Math"/>
                                  </a:rPr>
                                  <m:t>6</m:t>
                                </m:r>
                              </m:e>
                            </m:eqArr>
                          </m:e>
                        </m:mr>
                      </m:m>
                      <m:d>
                        <m:dPr>
                          <m:begChr m:val="["/>
                          <m:endChr m:val="]"/>
                          <m:ctrlPr>
                            <a:rPr lang="en-US" altLang="zh-TW" i="1" smtClean="0">
                              <a:latin typeface="Cambria Math"/>
                            </a:rPr>
                          </m:ctrlPr>
                        </m:dPr>
                        <m:e>
                          <m:m>
                            <m:mPr>
                              <m:mcs>
                                <m:mc>
                                  <m:mcPr>
                                    <m:count m:val="6"/>
                                    <m:mcJc m:val="center"/>
                                  </m:mcPr>
                                </m:mc>
                              </m:mcs>
                              <m:ctrlPr>
                                <a:rPr lang="en-US" altLang="zh-TW" b="0" i="1" smtClean="0">
                                  <a:latin typeface="Cambria Math"/>
                                </a:rPr>
                              </m:ctrlPr>
                            </m:mPr>
                            <m:mr>
                              <m:e>
                                <m:r>
                                  <m:rPr>
                                    <m:nor/>
                                  </m:rPr>
                                  <a:rPr lang="zh-TW" altLang="en-US"/>
                                  <m:t>╳</m:t>
                                </m:r>
                              </m:e>
                              <m:e>
                                <m:r>
                                  <a:rPr lang="en-US" altLang="zh-TW" b="0" i="1" smtClean="0">
                                    <a:latin typeface="Cambria Math"/>
                                  </a:rPr>
                                  <m:t>       0</m:t>
                                </m:r>
                              </m:e>
                              <m:e>
                                <m:r>
                                  <a:rPr lang="en-US" altLang="zh-TW" b="0" i="1" smtClean="0">
                                    <a:latin typeface="Cambria Math"/>
                                  </a:rPr>
                                  <m:t>         1</m:t>
                                </m:r>
                              </m:e>
                              <m:e>
                                <m:r>
                                  <a:rPr lang="en-US" altLang="zh-TW" b="0" i="1" smtClean="0">
                                    <a:latin typeface="Cambria Math"/>
                                  </a:rPr>
                                  <m:t>        1</m:t>
                                </m:r>
                              </m:e>
                              <m:e>
                                <m:r>
                                  <a:rPr lang="en-US" altLang="zh-TW" b="0" i="1" smtClean="0">
                                    <a:latin typeface="Cambria Math"/>
                                  </a:rPr>
                                  <m:t>           0</m:t>
                                </m:r>
                              </m:e>
                              <m:e>
                                <m:r>
                                  <a:rPr lang="en-US" altLang="zh-TW" b="0" i="1" smtClean="0">
                                    <a:latin typeface="Cambria Math"/>
                                  </a:rPr>
                                  <m:t>            1</m:t>
                                </m:r>
                              </m:e>
                            </m:mr>
                            <m:mr>
                              <m:e>
                                <m:r>
                                  <a:rPr lang="en-US" altLang="zh-TW" b="0" i="1" smtClean="0">
                                    <a:latin typeface="Cambria Math"/>
                                  </a:rPr>
                                  <m:t>0</m:t>
                                </m:r>
                              </m:e>
                              <m:e>
                                <m:r>
                                  <a:rPr lang="en-US" altLang="zh-TW" b="0" i="1" smtClean="0">
                                    <a:latin typeface="Cambria Math"/>
                                  </a:rPr>
                                  <m:t>      </m:t>
                                </m:r>
                                <m:r>
                                  <m:rPr>
                                    <m:nor/>
                                  </m:rPr>
                                  <a:rPr lang="zh-TW" altLang="en-US"/>
                                  <m:t>╳</m:t>
                                </m:r>
                              </m:e>
                              <m:e>
                                <m:r>
                                  <a:rPr lang="en-US" altLang="zh-TW" b="0" i="1" smtClean="0">
                                    <a:latin typeface="Cambria Math"/>
                                  </a:rPr>
                                  <m:t>         1</m:t>
                                </m:r>
                              </m:e>
                              <m:e>
                                <m:r>
                                  <a:rPr lang="en-US" altLang="zh-TW" b="0" i="1" smtClean="0">
                                    <a:latin typeface="Cambria Math"/>
                                  </a:rPr>
                                  <m:t>        1</m:t>
                                </m:r>
                              </m:e>
                              <m:e>
                                <m:r>
                                  <a:rPr lang="en-US" altLang="zh-TW" b="0" i="1" smtClean="0">
                                    <a:latin typeface="Cambria Math"/>
                                  </a:rPr>
                                  <m:t>           0</m:t>
                                </m:r>
                              </m:e>
                              <m:e>
                                <m:r>
                                  <a:rPr lang="en-US" altLang="zh-TW" b="0" i="1" smtClean="0">
                                    <a:latin typeface="Cambria Math"/>
                                  </a:rPr>
                                  <m:t>            1</m:t>
                                </m:r>
                              </m:e>
                            </m:mr>
                            <m:mr>
                              <m:e>
                                <m:r>
                                  <a:rPr lang="en-US" altLang="zh-TW" b="0" i="1" smtClean="0">
                                    <a:latin typeface="Cambria Math"/>
                                  </a:rPr>
                                  <m:t>0</m:t>
                                </m:r>
                              </m:e>
                              <m:e>
                                <m:r>
                                  <a:rPr lang="en-US" altLang="zh-TW" b="0" i="1" smtClean="0">
                                    <a:latin typeface="Cambria Math"/>
                                  </a:rPr>
                                  <m:t>       0</m:t>
                                </m:r>
                              </m:e>
                              <m:e>
                                <m:r>
                                  <a:rPr lang="en-US" altLang="zh-TW" b="0" i="1" smtClean="0">
                                    <a:latin typeface="Cambria Math"/>
                                  </a:rPr>
                                  <m:t>        </m:t>
                                </m:r>
                                <m:r>
                                  <m:rPr>
                                    <m:nor/>
                                  </m:rPr>
                                  <a:rPr lang="zh-TW" altLang="en-US"/>
                                  <m:t>╳</m:t>
                                </m:r>
                              </m:e>
                              <m:e>
                                <m:r>
                                  <a:rPr lang="en-US" altLang="zh-TW" b="0" i="1" smtClean="0">
                                    <a:latin typeface="Cambria Math"/>
                                  </a:rPr>
                                  <m:t>        0</m:t>
                                </m:r>
                              </m:e>
                              <m:e>
                                <m:r>
                                  <a:rPr lang="en-US" altLang="zh-TW" b="0" i="1" smtClean="0">
                                    <a:latin typeface="Cambria Math"/>
                                  </a:rPr>
                                  <m:t>           0</m:t>
                                </m:r>
                              </m:e>
                              <m:e>
                                <m:r>
                                  <a:rPr lang="en-US" altLang="zh-TW" b="0" i="1" smtClean="0">
                                    <a:latin typeface="Cambria Math"/>
                                  </a:rPr>
                                  <m:t>            0</m:t>
                                </m:r>
                              </m:e>
                            </m:mr>
                            <m:mr>
                              <m:e>
                                <m:r>
                                  <a:rPr lang="en-US" altLang="zh-TW" b="0" i="1" smtClean="0">
                                    <a:latin typeface="Cambria Math"/>
                                  </a:rPr>
                                  <m:t>0</m:t>
                                </m:r>
                              </m:e>
                              <m:e>
                                <m:r>
                                  <a:rPr lang="en-US" altLang="zh-TW" b="0" i="1" smtClean="0">
                                    <a:latin typeface="Cambria Math"/>
                                  </a:rPr>
                                  <m:t>       0</m:t>
                                </m:r>
                              </m:e>
                              <m:e>
                                <m:r>
                                  <a:rPr lang="en-US" altLang="zh-TW" b="0" i="1" smtClean="0">
                                    <a:latin typeface="Cambria Math"/>
                                  </a:rPr>
                                  <m:t>         0</m:t>
                                </m:r>
                              </m:e>
                              <m:e>
                                <m:r>
                                  <m:rPr>
                                    <m:nor/>
                                  </m:rPr>
                                  <a:rPr lang="en-US" altLang="zh-TW" b="0" i="0" smtClean="0">
                                    <a:latin typeface="Cambria Math"/>
                                  </a:rPr>
                                  <m:t>       </m:t>
                                </m:r>
                                <m:r>
                                  <m:rPr>
                                    <m:nor/>
                                  </m:rPr>
                                  <a:rPr lang="zh-TW" altLang="en-US"/>
                                  <m:t>╳</m:t>
                                </m:r>
                              </m:e>
                              <m:e>
                                <m:r>
                                  <a:rPr lang="en-US" altLang="zh-TW" b="0" i="1" smtClean="0">
                                    <a:latin typeface="Cambria Math"/>
                                  </a:rPr>
                                  <m:t>           0</m:t>
                                </m:r>
                              </m:e>
                              <m:e>
                                <m:r>
                                  <a:rPr lang="en-US" altLang="zh-TW" b="0" i="1" smtClean="0">
                                    <a:latin typeface="Cambria Math"/>
                                  </a:rPr>
                                  <m:t>            0</m:t>
                                </m:r>
                              </m:e>
                            </m:mr>
                            <m:mr>
                              <m:e>
                                <m:r>
                                  <a:rPr lang="en-US" altLang="zh-TW" b="0" i="1" smtClean="0">
                                    <a:latin typeface="Cambria Math"/>
                                  </a:rPr>
                                  <m:t>0</m:t>
                                </m:r>
                              </m:e>
                              <m:e>
                                <m:r>
                                  <a:rPr lang="en-US" altLang="zh-TW" b="0" i="1" smtClean="0">
                                    <a:latin typeface="Cambria Math"/>
                                  </a:rPr>
                                  <m:t>       0</m:t>
                                </m:r>
                              </m:e>
                              <m:e>
                                <m:r>
                                  <a:rPr lang="en-US" altLang="zh-TW" b="0" i="1" smtClean="0">
                                    <a:latin typeface="Cambria Math"/>
                                  </a:rPr>
                                  <m:t>         0</m:t>
                                </m:r>
                              </m:e>
                              <m:e>
                                <m:r>
                                  <a:rPr lang="en-US" altLang="zh-TW" b="0" i="1" smtClean="0">
                                    <a:latin typeface="Cambria Math"/>
                                  </a:rPr>
                                  <m:t>        1</m:t>
                                </m:r>
                              </m:e>
                              <m:e>
                                <m:r>
                                  <m:rPr>
                                    <m:nor/>
                                  </m:rPr>
                                  <a:rPr lang="en-US" altLang="zh-TW" b="0" i="0" smtClean="0">
                                    <a:latin typeface="Cambria Math"/>
                                  </a:rPr>
                                  <m:t>          </m:t>
                                </m:r>
                                <m:r>
                                  <m:rPr>
                                    <m:nor/>
                                  </m:rPr>
                                  <a:rPr lang="zh-TW" altLang="en-US"/>
                                  <m:t>╳</m:t>
                                </m:r>
                              </m:e>
                              <m:e>
                                <m:r>
                                  <a:rPr lang="en-US" altLang="zh-TW" b="0" i="1" smtClean="0">
                                    <a:latin typeface="Cambria Math"/>
                                  </a:rPr>
                                  <m:t>            0</m:t>
                                </m:r>
                              </m:e>
                            </m:mr>
                            <m:mr>
                              <m:e>
                                <m:r>
                                  <a:rPr lang="en-US" altLang="zh-TW" b="0" i="1" smtClean="0">
                                    <a:latin typeface="Cambria Math"/>
                                  </a:rPr>
                                  <m:t>1</m:t>
                                </m:r>
                              </m:e>
                              <m:e>
                                <m:r>
                                  <a:rPr lang="en-US" altLang="zh-TW" b="0" i="1" smtClean="0">
                                    <a:latin typeface="Cambria Math"/>
                                  </a:rPr>
                                  <m:t>       0</m:t>
                                </m:r>
                              </m:e>
                              <m:e>
                                <m:r>
                                  <a:rPr lang="en-US" altLang="zh-TW" b="0" i="1" smtClean="0">
                                    <a:latin typeface="Cambria Math"/>
                                  </a:rPr>
                                  <m:t>         0</m:t>
                                </m:r>
                              </m:e>
                              <m:e>
                                <m:r>
                                  <a:rPr lang="en-US" altLang="zh-TW" b="0" i="1" smtClean="0">
                                    <a:latin typeface="Cambria Math"/>
                                  </a:rPr>
                                  <m:t>        0</m:t>
                                </m:r>
                              </m:e>
                              <m:e>
                                <m:r>
                                  <a:rPr lang="en-US" altLang="zh-TW" b="0" i="1" smtClean="0">
                                    <a:latin typeface="Cambria Math"/>
                                  </a:rPr>
                                  <m:t>            0</m:t>
                                </m:r>
                              </m:e>
                              <m:e>
                                <m:r>
                                  <m:rPr>
                                    <m:nor/>
                                  </m:rPr>
                                  <a:rPr lang="en-US" altLang="zh-TW" b="0" i="0" smtClean="0">
                                    <a:latin typeface="Cambria Math"/>
                                  </a:rPr>
                                  <m:t>          </m:t>
                                </m:r>
                                <m:r>
                                  <m:rPr>
                                    <m:nor/>
                                  </m:rPr>
                                  <a:rPr lang="zh-TW" altLang="en-US"/>
                                  <m:t>╳</m:t>
                                </m:r>
                              </m:e>
                            </m:mr>
                          </m:m>
                        </m:e>
                      </m:d>
                    </m:oMath>
                  </m:oMathPara>
                </a14:m>
                <a:endParaRPr lang="zh-TW" altLang="en-US"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3167844" y="4709196"/>
                <a:ext cx="5827292" cy="1876476"/>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矩形 45"/>
              <p:cNvSpPr/>
              <p:nvPr/>
            </p:nvSpPr>
            <p:spPr>
              <a:xfrm>
                <a:off x="3701490" y="4313018"/>
                <a:ext cx="596714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smtClean="0">
                              <a:latin typeface="Cambria Math"/>
                            </a:rPr>
                          </m:ctrlPr>
                        </m:mPr>
                        <m:mr>
                          <m:e>
                            <m:r>
                              <m:rPr>
                                <m:brk m:alnAt="7"/>
                              </m:rPr>
                              <a:rPr lang="en-US" altLang="zh-TW" b="0" i="1" smtClean="0">
                                <a:latin typeface="Cambria Math"/>
                              </a:rPr>
                              <m:t>𝐻</m:t>
                            </m:r>
                            <m:r>
                              <a:rPr lang="en-US" altLang="zh-TW" b="0" i="1" smtClean="0">
                                <a:latin typeface="Cambria Math"/>
                              </a:rPr>
                              <m:t>𝑎𝑙𝑙</m:t>
                            </m:r>
                          </m:e>
                          <m:e>
                            <m:r>
                              <a:rPr lang="en-US" altLang="zh-TW" b="0" i="1" smtClean="0">
                                <a:latin typeface="Cambria Math"/>
                              </a:rPr>
                              <m:t>𝑌𝑜𝑟𝑘</m:t>
                            </m:r>
                          </m:e>
                          <m:e>
                            <m:r>
                              <a:rPr lang="en-US" altLang="zh-TW" b="0" i="1" smtClean="0">
                                <a:latin typeface="Cambria Math"/>
                              </a:rPr>
                              <m:t>𝑁𝑒𝑤</m:t>
                            </m:r>
                          </m:e>
                          <m:e>
                            <m:r>
                              <a:rPr lang="en-US" altLang="zh-TW" b="0" i="1" smtClean="0">
                                <a:latin typeface="Cambria Math"/>
                              </a:rPr>
                              <m:t>𝐶𝑖𝑡𝑦</m:t>
                            </m:r>
                            <m:r>
                              <a:rPr lang="en-US" altLang="zh-TW" b="0" i="1" smtClean="0">
                                <a:latin typeface="Cambria Math"/>
                              </a:rPr>
                              <m:t>    </m:t>
                            </m:r>
                            <m:r>
                              <a:rPr lang="en-US" altLang="zh-TW" b="0" i="1" smtClean="0">
                                <a:latin typeface="Cambria Math"/>
                              </a:rPr>
                              <m:t>𝑁𝑒𝑤</m:t>
                            </m:r>
                            <m:r>
                              <a:rPr lang="en-US" altLang="zh-TW" b="0" i="1" smtClean="0">
                                <a:latin typeface="Cambria Math"/>
                              </a:rPr>
                              <m:t>_</m:t>
                            </m:r>
                            <m:r>
                              <a:rPr lang="en-US" altLang="zh-TW" b="0" i="1" smtClean="0">
                                <a:latin typeface="Cambria Math"/>
                              </a:rPr>
                              <m:t>𝑌𝑜𝑟𝑘</m:t>
                            </m:r>
                            <m:r>
                              <a:rPr lang="en-US" altLang="zh-TW" b="0" i="1" smtClean="0">
                                <a:latin typeface="Cambria Math"/>
                              </a:rPr>
                              <m:t>   </m:t>
                            </m:r>
                            <m:r>
                              <a:rPr lang="en-US" altLang="zh-TW" b="0" i="1" smtClean="0">
                                <a:latin typeface="Cambria Math"/>
                              </a:rPr>
                              <m:t>𝑁𝑒𝑤</m:t>
                            </m:r>
                            <m:r>
                              <a:rPr lang="en-US" altLang="zh-TW" b="0" i="1" smtClean="0">
                                <a:latin typeface="Cambria Math"/>
                              </a:rPr>
                              <m:t>_</m:t>
                            </m:r>
                            <m:r>
                              <a:rPr lang="en-US" altLang="zh-TW" b="0" i="1" smtClean="0">
                                <a:latin typeface="Cambria Math"/>
                              </a:rPr>
                              <m:t>𝐶𝑖𝑡𝑦</m:t>
                            </m:r>
                          </m:e>
                        </m:mr>
                      </m:m>
                    </m:oMath>
                  </m:oMathPara>
                </a14:m>
                <a:endParaRPr lang="zh-TW" altLang="en-US" dirty="0"/>
              </a:p>
            </p:txBody>
          </p:sp>
        </mc:Choice>
        <mc:Fallback xmlns="">
          <p:sp>
            <p:nvSpPr>
              <p:cNvPr id="46" name="矩形 45"/>
              <p:cNvSpPr>
                <a:spLocks noRot="1" noChangeAspect="1" noMove="1" noResize="1" noEditPoints="1" noAdjustHandles="1" noChangeArrowheads="1" noChangeShapeType="1" noTextEdit="1"/>
              </p:cNvSpPr>
              <p:nvPr/>
            </p:nvSpPr>
            <p:spPr>
              <a:xfrm>
                <a:off x="3701490" y="4313018"/>
                <a:ext cx="5967143" cy="369332"/>
              </a:xfrm>
              <a:prstGeom prst="rect">
                <a:avLst/>
              </a:prstGeom>
              <a:blipFill rotWithShape="1">
                <a:blip r:embed="rId4"/>
                <a:stretch>
                  <a:fillRect b="-11667"/>
                </a:stretch>
              </a:blipFill>
            </p:spPr>
            <p:txBody>
              <a:bodyPr/>
              <a:lstStyle/>
              <a:p>
                <a:r>
                  <a:rPr lang="zh-TW" altLang="en-US">
                    <a:noFill/>
                  </a:rPr>
                  <a:t> </a:t>
                </a:r>
              </a:p>
            </p:txBody>
          </p:sp>
        </mc:Fallback>
      </mc:AlternateContent>
      <p:sp>
        <p:nvSpPr>
          <p:cNvPr id="47" name="圓角矩形 46"/>
          <p:cNvSpPr/>
          <p:nvPr/>
        </p:nvSpPr>
        <p:spPr>
          <a:xfrm>
            <a:off x="2771800"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48" name="圓角矩形 47"/>
          <p:cNvSpPr/>
          <p:nvPr/>
        </p:nvSpPr>
        <p:spPr>
          <a:xfrm>
            <a:off x="2771800"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01</a:t>
            </a:r>
            <a:endParaRPr lang="zh-TW" altLang="en-US" dirty="0">
              <a:solidFill>
                <a:srgbClr val="FF0000"/>
              </a:solidFill>
            </a:endParaRPr>
          </a:p>
        </p:txBody>
      </p:sp>
      <p:sp>
        <p:nvSpPr>
          <p:cNvPr id="49" name="圓角矩形 48"/>
          <p:cNvSpPr/>
          <p:nvPr/>
        </p:nvSpPr>
        <p:spPr>
          <a:xfrm>
            <a:off x="2771800"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a:t>
            </a:r>
            <a:endParaRPr lang="zh-TW" altLang="en-US" dirty="0">
              <a:solidFill>
                <a:srgbClr val="FF0000"/>
              </a:solidFill>
            </a:endParaRPr>
          </a:p>
        </p:txBody>
      </p:sp>
      <p:sp>
        <p:nvSpPr>
          <p:cNvPr id="50" name="圓角矩形 49"/>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a:t>
            </a:r>
            <a:endParaRPr lang="zh-TW" altLang="en-US" dirty="0">
              <a:solidFill>
                <a:srgbClr val="FF0000"/>
              </a:solidFill>
            </a:endParaRPr>
          </a:p>
        </p:txBody>
      </p:sp>
      <p:sp>
        <p:nvSpPr>
          <p:cNvPr id="51" name="圓角矩形 50"/>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52" name="圓角矩形 51"/>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53" name="圓角矩形 52"/>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00</a:t>
            </a:r>
            <a:endParaRPr lang="zh-TW" altLang="en-US" dirty="0">
              <a:solidFill>
                <a:srgbClr val="FF0000"/>
              </a:solidFill>
            </a:endParaRPr>
          </a:p>
        </p:txBody>
      </p:sp>
    </p:spTree>
    <p:extLst>
      <p:ext uri="{BB962C8B-B14F-4D97-AF65-F5344CB8AC3E}">
        <p14:creationId xmlns:p14="http://schemas.microsoft.com/office/powerpoint/2010/main" val="8354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43061" y="447135"/>
            <a:ext cx="7608383" cy="369332"/>
          </a:xfrm>
          <a:prstGeom prst="rect">
            <a:avLst/>
          </a:prstGeom>
          <a:noFill/>
        </p:spPr>
        <p:txBody>
          <a:bodyPr wrap="square" rtlCol="0">
            <a:spAutoFit/>
          </a:bodyPr>
          <a:lstStyle/>
          <a:p>
            <a:r>
              <a:rPr lang="en-US" altLang="zh-TW" dirty="0" smtClean="0"/>
              <a:t>     L6               L5                L1                   L2                   L3                  L4</a:t>
            </a:r>
            <a:endParaRPr lang="zh-TW" altLang="en-US" dirty="0"/>
          </a:p>
        </p:txBody>
      </p:sp>
      <p:sp>
        <p:nvSpPr>
          <p:cNvPr id="8" name="文字方塊 7"/>
          <p:cNvSpPr txBox="1"/>
          <p:nvPr/>
        </p:nvSpPr>
        <p:spPr>
          <a:xfrm>
            <a:off x="5724128" y="797071"/>
            <a:ext cx="646331" cy="369332"/>
          </a:xfrm>
          <a:prstGeom prst="rect">
            <a:avLst/>
          </a:prstGeom>
          <a:noFill/>
        </p:spPr>
        <p:txBody>
          <a:bodyPr wrap="none" rtlCol="0">
            <a:spAutoFit/>
          </a:bodyPr>
          <a:lstStyle/>
          <a:p>
            <a:r>
              <a:rPr lang="en-US" altLang="zh-TW" dirty="0" smtClean="0"/>
              <a:t>New</a:t>
            </a:r>
          </a:p>
        </p:txBody>
      </p:sp>
      <p:sp>
        <p:nvSpPr>
          <p:cNvPr id="9" name="文字方塊 8"/>
          <p:cNvSpPr txBox="1"/>
          <p:nvPr/>
        </p:nvSpPr>
        <p:spPr>
          <a:xfrm>
            <a:off x="7169234" y="780741"/>
            <a:ext cx="582211" cy="369332"/>
          </a:xfrm>
          <a:prstGeom prst="rect">
            <a:avLst/>
          </a:prstGeom>
          <a:noFill/>
        </p:spPr>
        <p:txBody>
          <a:bodyPr wrap="none" rtlCol="0">
            <a:spAutoFit/>
          </a:bodyPr>
          <a:lstStyle/>
          <a:p>
            <a:r>
              <a:rPr lang="en-US" altLang="zh-TW" dirty="0" smtClean="0"/>
              <a:t>City</a:t>
            </a:r>
          </a:p>
        </p:txBody>
      </p:sp>
      <p:sp>
        <p:nvSpPr>
          <p:cNvPr id="17" name="圓角矩形 16"/>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2458894" y="1492028"/>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28" name="文字方塊 27"/>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29" name="文字方塊 28"/>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30" name="文字方塊 29"/>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p:sp>
        <p:nvSpPr>
          <p:cNvPr id="31" name="圓角矩形 30"/>
          <p:cNvSpPr/>
          <p:nvPr/>
        </p:nvSpPr>
        <p:spPr>
          <a:xfrm>
            <a:off x="1487599" y="262588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a:t>
            </a:r>
            <a:endParaRPr lang="zh-TW" altLang="en-US" dirty="0">
              <a:solidFill>
                <a:srgbClr val="FF0000"/>
              </a:solidFill>
            </a:endParaRPr>
          </a:p>
        </p:txBody>
      </p:sp>
      <p:sp>
        <p:nvSpPr>
          <p:cNvPr id="32" name="圓角矩形 31"/>
          <p:cNvSpPr/>
          <p:nvPr/>
        </p:nvSpPr>
        <p:spPr>
          <a:xfrm>
            <a:off x="1487599" y="20293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a:t>
            </a:r>
            <a:endParaRPr lang="zh-TW" altLang="en-US" dirty="0">
              <a:solidFill>
                <a:srgbClr val="FF0000"/>
              </a:solidFill>
            </a:endParaRPr>
          </a:p>
        </p:txBody>
      </p:sp>
      <p:sp>
        <p:nvSpPr>
          <p:cNvPr id="33" name="圓角矩形 32"/>
          <p:cNvSpPr/>
          <p:nvPr/>
        </p:nvSpPr>
        <p:spPr>
          <a:xfrm>
            <a:off x="1487599" y="1462798"/>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a:t>
            </a:r>
            <a:endParaRPr lang="zh-TW" altLang="en-US" dirty="0">
              <a:solidFill>
                <a:srgbClr val="FF0000"/>
              </a:solidFill>
            </a:endParaRPr>
          </a:p>
        </p:txBody>
      </p:sp>
      <p:sp>
        <p:nvSpPr>
          <p:cNvPr id="34" name="文字方塊 33"/>
          <p:cNvSpPr txBox="1"/>
          <p:nvPr/>
        </p:nvSpPr>
        <p:spPr>
          <a:xfrm>
            <a:off x="1303837" y="816467"/>
            <a:ext cx="1159613" cy="646331"/>
          </a:xfrm>
          <a:prstGeom prst="rect">
            <a:avLst/>
          </a:prstGeom>
          <a:noFill/>
        </p:spPr>
        <p:txBody>
          <a:bodyPr wrap="none" rtlCol="0">
            <a:spAutoFit/>
          </a:bodyPr>
          <a:lstStyle/>
          <a:p>
            <a:r>
              <a:rPr lang="en-US" altLang="zh-TW" dirty="0" smtClean="0"/>
              <a:t>New York</a:t>
            </a:r>
          </a:p>
          <a:p>
            <a:r>
              <a:rPr lang="en-US" altLang="zh-TW" dirty="0" smtClean="0"/>
              <a:t>   {City}</a:t>
            </a:r>
            <a:endParaRPr lang="zh-TW" altLang="en-US" dirty="0"/>
          </a:p>
        </p:txBody>
      </p:sp>
      <p:sp>
        <p:nvSpPr>
          <p:cNvPr id="35" name="文字方塊 34"/>
          <p:cNvSpPr txBox="1"/>
          <p:nvPr/>
        </p:nvSpPr>
        <p:spPr>
          <a:xfrm>
            <a:off x="1147383" y="1538253"/>
            <a:ext cx="312906" cy="1477328"/>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endParaRPr lang="zh-TW" altLang="en-US" dirty="0"/>
          </a:p>
        </p:txBody>
      </p:sp>
      <p:sp>
        <p:nvSpPr>
          <p:cNvPr id="36" name="圓角矩形 35"/>
          <p:cNvSpPr/>
          <p:nvPr/>
        </p:nvSpPr>
        <p:spPr>
          <a:xfrm>
            <a:off x="327986" y="2606488"/>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圓角矩形 36"/>
          <p:cNvSpPr/>
          <p:nvPr/>
        </p:nvSpPr>
        <p:spPr>
          <a:xfrm>
            <a:off x="327986" y="20099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圓角矩形 37"/>
          <p:cNvSpPr/>
          <p:nvPr/>
        </p:nvSpPr>
        <p:spPr>
          <a:xfrm>
            <a:off x="327986" y="144340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143062" y="821968"/>
            <a:ext cx="1107996" cy="646331"/>
          </a:xfrm>
          <a:prstGeom prst="rect">
            <a:avLst/>
          </a:prstGeom>
          <a:noFill/>
        </p:spPr>
        <p:txBody>
          <a:bodyPr wrap="none" rtlCol="0">
            <a:spAutoFit/>
          </a:bodyPr>
          <a:lstStyle/>
          <a:p>
            <a:r>
              <a:rPr lang="en-US" altLang="zh-TW" dirty="0" smtClean="0">
                <a:solidFill>
                  <a:srgbClr val="FF0000"/>
                </a:solidFill>
              </a:rPr>
              <a:t>New City</a:t>
            </a:r>
          </a:p>
          <a:p>
            <a:pPr algn="ctr"/>
            <a:r>
              <a:rPr lang="en-US" altLang="zh-TW" dirty="0" smtClean="0">
                <a:solidFill>
                  <a:srgbClr val="FF0000"/>
                </a:solidFill>
              </a:rPr>
              <a:t>{Hall}</a:t>
            </a:r>
            <a:endParaRPr lang="zh-TW" altLang="en-US" dirty="0">
              <a:solidFill>
                <a:srgbClr val="FF0000"/>
              </a:solidFill>
            </a:endParaRPr>
          </a:p>
        </p:txBody>
      </p:sp>
      <p:sp>
        <p:nvSpPr>
          <p:cNvPr id="40" name="文字方塊 39"/>
          <p:cNvSpPr txBox="1"/>
          <p:nvPr/>
        </p:nvSpPr>
        <p:spPr>
          <a:xfrm>
            <a:off x="-12230" y="1518857"/>
            <a:ext cx="312906" cy="1477328"/>
          </a:xfrm>
          <a:prstGeom prst="rect">
            <a:avLst/>
          </a:prstGeom>
          <a:noFill/>
        </p:spPr>
        <p:txBody>
          <a:bodyPr wrap="none" rtlCol="0">
            <a:spAutoFit/>
          </a:bodyPr>
          <a:lstStyle/>
          <a:p>
            <a:r>
              <a:rPr lang="en-US" altLang="zh-TW" dirty="0">
                <a:solidFill>
                  <a:srgbClr val="FF0000"/>
                </a:solidFill>
              </a:rPr>
              <a:t>1</a:t>
            </a:r>
            <a:endParaRPr lang="en-US" altLang="zh-TW" dirty="0" smtClean="0">
              <a:solidFill>
                <a:srgbClr val="FF0000"/>
              </a:solidFill>
            </a:endParaRPr>
          </a:p>
          <a:p>
            <a:endParaRPr lang="en-US" altLang="zh-TW" dirty="0" smtClean="0">
              <a:solidFill>
                <a:srgbClr val="FF0000"/>
              </a:solidFill>
            </a:endParaRPr>
          </a:p>
          <a:p>
            <a:r>
              <a:rPr lang="en-US" altLang="zh-TW" dirty="0">
                <a:solidFill>
                  <a:srgbClr val="FF0000"/>
                </a:solidFill>
              </a:rPr>
              <a:t>2</a:t>
            </a:r>
            <a:endParaRPr lang="en-US" altLang="zh-TW" dirty="0" smtClean="0">
              <a:solidFill>
                <a:srgbClr val="FF0000"/>
              </a:solidFill>
            </a:endParaRPr>
          </a:p>
          <a:p>
            <a:endParaRPr lang="en-US" altLang="zh-TW" dirty="0" smtClean="0">
              <a:solidFill>
                <a:srgbClr val="FF0000"/>
              </a:solidFill>
            </a:endParaRPr>
          </a:p>
          <a:p>
            <a:r>
              <a:rPr lang="en-US" altLang="zh-TW" dirty="0">
                <a:solidFill>
                  <a:srgbClr val="FF0000"/>
                </a:solidFill>
              </a:rPr>
              <a:t>3</a:t>
            </a:r>
            <a:endParaRPr lang="zh-TW" altLang="en-US" dirty="0">
              <a:solidFill>
                <a:srgbClr val="FF0000"/>
              </a:solidFill>
            </a:endParaRPr>
          </a:p>
        </p:txBody>
      </p:sp>
      <p:sp>
        <p:nvSpPr>
          <p:cNvPr id="42" name="矩形 41"/>
          <p:cNvSpPr/>
          <p:nvPr/>
        </p:nvSpPr>
        <p:spPr>
          <a:xfrm>
            <a:off x="236333" y="3443769"/>
            <a:ext cx="3711593" cy="1200329"/>
          </a:xfrm>
          <a:prstGeom prst="rect">
            <a:avLst/>
          </a:prstGeom>
        </p:spPr>
        <p:txBody>
          <a:bodyPr wrap="none">
            <a:spAutoFit/>
          </a:bodyPr>
          <a:lstStyle/>
          <a:p>
            <a:r>
              <a:rPr lang="en-US" altLang="zh-TW" dirty="0" smtClean="0"/>
              <a:t>Query(q1):</a:t>
            </a:r>
            <a:r>
              <a:rPr lang="zh-TW" altLang="en-US" dirty="0"/>
              <a:t>“ </a:t>
            </a:r>
            <a:r>
              <a:rPr lang="en-US" altLang="zh-TW" dirty="0"/>
              <a:t>New York City </a:t>
            </a:r>
            <a:r>
              <a:rPr lang="en-US" altLang="zh-TW" dirty="0" smtClean="0"/>
              <a:t>Hall</a:t>
            </a:r>
            <a:r>
              <a:rPr lang="zh-TW" altLang="en-US" dirty="0" smtClean="0"/>
              <a:t>“</a:t>
            </a:r>
            <a:endParaRPr lang="en-US" altLang="zh-TW" dirty="0" smtClean="0"/>
          </a:p>
          <a:p>
            <a:r>
              <a:rPr lang="en-US" altLang="zh-TW" dirty="0" smtClean="0"/>
              <a:t>Query(q2):</a:t>
            </a:r>
            <a:r>
              <a:rPr lang="zh-TW" altLang="en-US" dirty="0"/>
              <a:t>“ </a:t>
            </a:r>
            <a:r>
              <a:rPr lang="en-US" altLang="zh-TW" dirty="0"/>
              <a:t>New York </a:t>
            </a:r>
            <a:r>
              <a:rPr lang="en-US" altLang="zh-TW" dirty="0" smtClean="0"/>
              <a:t>City</a:t>
            </a:r>
            <a:r>
              <a:rPr lang="zh-TW" altLang="en-US" dirty="0" smtClean="0"/>
              <a:t>“</a:t>
            </a:r>
            <a:r>
              <a:rPr lang="en-US" altLang="zh-TW" dirty="0" smtClean="0"/>
              <a:t> </a:t>
            </a:r>
          </a:p>
          <a:p>
            <a:r>
              <a:rPr lang="en-US" altLang="zh-TW" dirty="0" smtClean="0"/>
              <a:t>Query(q3):</a:t>
            </a:r>
            <a:r>
              <a:rPr lang="zh-TW" altLang="en-US" dirty="0"/>
              <a:t>“ </a:t>
            </a:r>
            <a:r>
              <a:rPr lang="en-US" altLang="zh-TW" dirty="0"/>
              <a:t>New City </a:t>
            </a:r>
            <a:r>
              <a:rPr lang="en-US" altLang="zh-TW" dirty="0" smtClean="0"/>
              <a:t> Hall </a:t>
            </a:r>
            <a:r>
              <a:rPr lang="zh-TW" altLang="en-US" dirty="0"/>
              <a:t>”</a:t>
            </a:r>
            <a:endParaRPr lang="en-US" altLang="zh-TW" dirty="0"/>
          </a:p>
          <a:p>
            <a:endParaRPr lang="zh-TW" altLang="en-US" dirty="0"/>
          </a:p>
        </p:txBody>
      </p:sp>
      <p:sp>
        <p:nvSpPr>
          <p:cNvPr id="43" name="文字方塊 42"/>
          <p:cNvSpPr txBox="1"/>
          <p:nvPr/>
        </p:nvSpPr>
        <p:spPr>
          <a:xfrm>
            <a:off x="2543281" y="816467"/>
            <a:ext cx="1249125" cy="923330"/>
          </a:xfrm>
          <a:prstGeom prst="rect">
            <a:avLst/>
          </a:prstGeom>
          <a:noFill/>
        </p:spPr>
        <p:txBody>
          <a:bodyPr wrap="none" rtlCol="0">
            <a:spAutoFit/>
          </a:bodyPr>
          <a:lstStyle/>
          <a:p>
            <a:pPr algn="ctr"/>
            <a:r>
              <a:rPr lang="en-US" altLang="zh-TW" dirty="0" smtClean="0"/>
              <a:t>Hall</a:t>
            </a:r>
          </a:p>
          <a:p>
            <a:pPr algn="ctr"/>
            <a:r>
              <a:rPr lang="en-US" altLang="zh-TW" dirty="0"/>
              <a:t>{</a:t>
            </a:r>
            <a:r>
              <a:rPr lang="en-US" altLang="zh-TW" dirty="0" err="1"/>
              <a:t>New,City</a:t>
            </a:r>
            <a:r>
              <a:rPr lang="en-US" altLang="zh-TW" dirty="0"/>
              <a:t>}</a:t>
            </a:r>
            <a:endParaRPr lang="zh-TW" altLang="en-US" dirty="0"/>
          </a:p>
          <a:p>
            <a:pPr algn="ctr"/>
            <a:endParaRPr lang="en-US" altLang="zh-TW" dirty="0" smtClean="0"/>
          </a:p>
        </p:txBody>
      </p:sp>
      <p:sp>
        <p:nvSpPr>
          <p:cNvPr id="44" name="文字方塊 43"/>
          <p:cNvSpPr txBox="1"/>
          <p:nvPr/>
        </p:nvSpPr>
        <p:spPr>
          <a:xfrm>
            <a:off x="3766045" y="780741"/>
            <a:ext cx="1667339" cy="923330"/>
          </a:xfrm>
          <a:prstGeom prst="rect">
            <a:avLst/>
          </a:prstGeom>
          <a:noFill/>
        </p:spPr>
        <p:txBody>
          <a:bodyPr wrap="square" rtlCol="0">
            <a:spAutoFit/>
          </a:bodyPr>
          <a:lstStyle/>
          <a:p>
            <a:pPr algn="ctr"/>
            <a:r>
              <a:rPr lang="en-US" altLang="zh-TW" dirty="0" smtClean="0"/>
              <a:t>York</a:t>
            </a:r>
          </a:p>
          <a:p>
            <a:pPr algn="ctr"/>
            <a:r>
              <a:rPr lang="en-US" altLang="zh-TW" dirty="0"/>
              <a:t>{</a:t>
            </a:r>
            <a:r>
              <a:rPr lang="en-US" altLang="zh-TW" dirty="0" err="1"/>
              <a:t>New,City</a:t>
            </a:r>
            <a:r>
              <a:rPr lang="en-US" altLang="zh-TW" dirty="0"/>
              <a:t>}</a:t>
            </a:r>
            <a:endParaRPr lang="zh-TW" altLang="en-US" dirty="0"/>
          </a:p>
          <a:p>
            <a:pPr algn="ctr"/>
            <a:endParaRPr lang="en-US" altLang="zh-TW" dirty="0" smtClean="0"/>
          </a:p>
        </p:txBody>
      </p:sp>
      <p:sp>
        <p:nvSpPr>
          <p:cNvPr id="45" name="圓角矩形 44"/>
          <p:cNvSpPr/>
          <p:nvPr/>
        </p:nvSpPr>
        <p:spPr>
          <a:xfrm>
            <a:off x="2771800"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46" name="圓角矩形 45"/>
          <p:cNvSpPr/>
          <p:nvPr/>
        </p:nvSpPr>
        <p:spPr>
          <a:xfrm>
            <a:off x="2771800"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01</a:t>
            </a:r>
            <a:endParaRPr lang="zh-TW" altLang="en-US" dirty="0">
              <a:solidFill>
                <a:srgbClr val="FF0000"/>
              </a:solidFill>
            </a:endParaRPr>
          </a:p>
        </p:txBody>
      </p:sp>
      <p:sp>
        <p:nvSpPr>
          <p:cNvPr id="47" name="圓角矩形 46"/>
          <p:cNvSpPr/>
          <p:nvPr/>
        </p:nvSpPr>
        <p:spPr>
          <a:xfrm>
            <a:off x="2771800"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a:t>
            </a:r>
            <a:endParaRPr lang="zh-TW" altLang="en-US" dirty="0">
              <a:solidFill>
                <a:srgbClr val="FF0000"/>
              </a:solidFill>
            </a:endParaRPr>
          </a:p>
        </p:txBody>
      </p:sp>
      <p:sp>
        <p:nvSpPr>
          <p:cNvPr id="48" name="圓角矩形 47"/>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11</a:t>
            </a:r>
            <a:endParaRPr lang="zh-TW" altLang="en-US" dirty="0">
              <a:solidFill>
                <a:srgbClr val="FF0000"/>
              </a:solidFill>
            </a:endParaRPr>
          </a:p>
        </p:txBody>
      </p:sp>
      <p:sp>
        <p:nvSpPr>
          <p:cNvPr id="49" name="圓角矩形 48"/>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50" name="圓角矩形 49"/>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10</a:t>
            </a:r>
            <a:endParaRPr lang="zh-TW" altLang="en-US" dirty="0">
              <a:solidFill>
                <a:srgbClr val="FF0000"/>
              </a:solidFill>
            </a:endParaRPr>
          </a:p>
        </p:txBody>
      </p:sp>
      <p:sp>
        <p:nvSpPr>
          <p:cNvPr id="51" name="圓角矩形 50"/>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00</a:t>
            </a:r>
            <a:endParaRPr lang="zh-TW" altLang="en-US" dirty="0">
              <a:solidFill>
                <a:srgbClr val="FF0000"/>
              </a:solidFill>
            </a:endParaRPr>
          </a:p>
        </p:txBody>
      </p:sp>
      <p:sp>
        <p:nvSpPr>
          <p:cNvPr id="52" name="矩形 51"/>
          <p:cNvSpPr/>
          <p:nvPr/>
        </p:nvSpPr>
        <p:spPr>
          <a:xfrm>
            <a:off x="310555" y="4644098"/>
            <a:ext cx="8809670" cy="1477328"/>
          </a:xfrm>
          <a:prstGeom prst="rect">
            <a:avLst/>
          </a:prstGeom>
        </p:spPr>
        <p:txBody>
          <a:bodyPr wrap="square">
            <a:spAutoFit/>
          </a:bodyPr>
          <a:lstStyle/>
          <a:p>
            <a:r>
              <a:rPr lang="en-US" altLang="zh-TW" dirty="0"/>
              <a:t>F(B∪{</a:t>
            </a:r>
            <a:r>
              <a:rPr lang="en-US" altLang="zh-TW" dirty="0" smtClean="0"/>
              <a:t>b</a:t>
            </a:r>
            <a:r>
              <a:rPr lang="en-US" altLang="zh-TW" baseline="-25000" dirty="0" smtClean="0"/>
              <a:t>L6 </a:t>
            </a:r>
            <a:r>
              <a:rPr lang="en-US" altLang="zh-TW" baseline="-25000" dirty="0"/>
              <a:t>Hall</a:t>
            </a:r>
            <a:r>
              <a:rPr lang="en-US" altLang="zh-TW" dirty="0"/>
              <a:t>},q1)</a:t>
            </a:r>
            <a:r>
              <a:rPr lang="en-US" altLang="zh-TW" baseline="-25000" dirty="0"/>
              <a:t> </a:t>
            </a:r>
            <a:r>
              <a:rPr lang="en-US" altLang="zh-TW" dirty="0"/>
              <a:t> </a:t>
            </a:r>
            <a:r>
              <a:rPr lang="en-US" altLang="zh-TW" dirty="0" smtClean="0"/>
              <a:t>= </a:t>
            </a:r>
            <a:r>
              <a:rPr lang="en-US" altLang="zh-TW" dirty="0" smtClean="0"/>
              <a:t>3+3</a:t>
            </a:r>
            <a:r>
              <a:rPr lang="en-US" altLang="zh-TW" dirty="0" smtClean="0"/>
              <a:t>=6(</a:t>
            </a:r>
            <a:r>
              <a:rPr lang="en-US" altLang="zh-TW" dirty="0" smtClean="0">
                <a:solidFill>
                  <a:srgbClr val="0070C0"/>
                </a:solidFill>
              </a:rPr>
              <a:t>6</a:t>
            </a:r>
            <a:r>
              <a:rPr lang="en-US" altLang="zh-TW" dirty="0" smtClean="0"/>
              <a:t>)</a:t>
            </a:r>
            <a:endParaRPr lang="en-US" altLang="zh-TW" dirty="0" smtClean="0"/>
          </a:p>
          <a:p>
            <a:r>
              <a:rPr lang="en-US" altLang="zh-TW" dirty="0" smtClean="0"/>
              <a:t>F(B</a:t>
            </a:r>
            <a:r>
              <a:rPr lang="en-US" altLang="zh-TW" dirty="0"/>
              <a:t>∪{</a:t>
            </a:r>
            <a:r>
              <a:rPr lang="en-US" altLang="zh-TW" dirty="0" smtClean="0"/>
              <a:t>b</a:t>
            </a:r>
            <a:r>
              <a:rPr lang="en-US" altLang="zh-TW" baseline="-25000" dirty="0" smtClean="0"/>
              <a:t>L6Hall</a:t>
            </a:r>
            <a:r>
              <a:rPr lang="en-US" altLang="zh-TW" dirty="0"/>
              <a:t>},q2)</a:t>
            </a:r>
            <a:r>
              <a:rPr lang="en-US" altLang="zh-TW" baseline="-25000" dirty="0"/>
              <a:t> </a:t>
            </a:r>
            <a:r>
              <a:rPr lang="en-US" altLang="zh-TW" dirty="0"/>
              <a:t> </a:t>
            </a:r>
            <a:r>
              <a:rPr lang="en-US" altLang="zh-TW" dirty="0" smtClean="0"/>
              <a:t> = </a:t>
            </a:r>
            <a:r>
              <a:rPr lang="en-US" altLang="zh-TW" dirty="0" smtClean="0"/>
              <a:t>3</a:t>
            </a:r>
            <a:r>
              <a:rPr lang="en-US" altLang="zh-TW" dirty="0" smtClean="0"/>
              <a:t>(</a:t>
            </a:r>
            <a:r>
              <a:rPr lang="en-US" altLang="zh-TW" dirty="0" smtClean="0">
                <a:solidFill>
                  <a:srgbClr val="0070C0"/>
                </a:solidFill>
              </a:rPr>
              <a:t>3</a:t>
            </a:r>
            <a:r>
              <a:rPr lang="en-US" altLang="zh-TW" dirty="0" smtClean="0"/>
              <a:t>)</a:t>
            </a:r>
            <a:endParaRPr lang="en-US" altLang="zh-TW" dirty="0" smtClean="0"/>
          </a:p>
          <a:p>
            <a:r>
              <a:rPr lang="en-US" altLang="zh-TW" dirty="0"/>
              <a:t>F(B∪{</a:t>
            </a:r>
            <a:r>
              <a:rPr lang="en-US" altLang="zh-TW" dirty="0" smtClean="0"/>
              <a:t>b</a:t>
            </a:r>
            <a:r>
              <a:rPr lang="en-US" altLang="zh-TW" baseline="-25000" dirty="0" smtClean="0"/>
              <a:t>L6Hall</a:t>
            </a:r>
            <a:r>
              <a:rPr lang="en-US" altLang="zh-TW" dirty="0"/>
              <a:t>},</a:t>
            </a:r>
            <a:r>
              <a:rPr lang="en-US" altLang="zh-TW" dirty="0" smtClean="0"/>
              <a:t>q3)</a:t>
            </a:r>
            <a:r>
              <a:rPr lang="en-US" altLang="zh-TW" baseline="-25000" dirty="0" smtClean="0"/>
              <a:t> </a:t>
            </a:r>
            <a:r>
              <a:rPr lang="en-US" altLang="zh-TW" dirty="0" smtClean="0"/>
              <a:t>  = </a:t>
            </a:r>
            <a:r>
              <a:rPr lang="en-US" altLang="zh-TW" dirty="0" smtClean="0"/>
              <a:t>3</a:t>
            </a:r>
            <a:r>
              <a:rPr lang="en-US" altLang="zh-TW" dirty="0" smtClean="0"/>
              <a:t>(</a:t>
            </a:r>
            <a:r>
              <a:rPr lang="en-US" altLang="zh-TW" dirty="0">
                <a:solidFill>
                  <a:srgbClr val="0070C0"/>
                </a:solidFill>
              </a:rPr>
              <a:t>6</a:t>
            </a:r>
            <a:r>
              <a:rPr lang="en-US" altLang="zh-TW" dirty="0" smtClean="0"/>
              <a:t>)</a:t>
            </a:r>
            <a:endParaRPr lang="en-US" altLang="zh-TW" dirty="0"/>
          </a:p>
          <a:p>
            <a:r>
              <a:rPr lang="en-US" altLang="zh-TW" dirty="0" smtClean="0"/>
              <a:t>λ</a:t>
            </a:r>
            <a:r>
              <a:rPr lang="en-US" altLang="zh-TW" baseline="-25000" dirty="0" smtClean="0"/>
              <a:t>L6 </a:t>
            </a:r>
            <a:r>
              <a:rPr lang="en-US" altLang="zh-TW" baseline="-25000" dirty="0"/>
              <a:t>Hall</a:t>
            </a:r>
            <a:r>
              <a:rPr lang="en-US" altLang="zh-TW" dirty="0"/>
              <a:t> = </a:t>
            </a:r>
            <a:r>
              <a:rPr lang="en-US" altLang="zh-TW" dirty="0" smtClean="0"/>
              <a:t>[(6-6)+(3-3)+(6-3)]/3=1 </a:t>
            </a:r>
            <a:endParaRPr lang="en-US" altLang="zh-TW" dirty="0" smtClean="0"/>
          </a:p>
          <a:p>
            <a:r>
              <a:rPr lang="en-US" altLang="zh-TW" dirty="0" smtClean="0"/>
              <a:t>Normalize:1/1=1</a:t>
            </a:r>
            <a:endParaRPr lang="en-US" altLang="zh-TW" dirty="0"/>
          </a:p>
        </p:txBody>
      </p:sp>
      <p:sp>
        <p:nvSpPr>
          <p:cNvPr id="53"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25</a:t>
            </a:fld>
            <a:endParaRPr lang="zh-TW" altLang="en-US" sz="2000" dirty="0">
              <a:solidFill>
                <a:schemeClr val="tx1"/>
              </a:solidFill>
            </a:endParaRPr>
          </a:p>
        </p:txBody>
      </p:sp>
    </p:spTree>
    <p:extLst>
      <p:ext uri="{BB962C8B-B14F-4D97-AF65-F5344CB8AC3E}">
        <p14:creationId xmlns:p14="http://schemas.microsoft.com/office/powerpoint/2010/main" val="762423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Query evaluation</a:t>
            </a:r>
            <a:endParaRPr lang="zh-TW" altLang="en-US" sz="4300" b="0" dirty="0">
              <a:solidFill>
                <a:schemeClr val="tx1"/>
              </a:solidFill>
              <a:effectLst>
                <a:outerShdw blurRad="38100" dist="38100" dir="2700000" algn="tl">
                  <a:srgbClr val="000000">
                    <a:alpha val="43137"/>
                  </a:srgbClr>
                </a:outerShdw>
              </a:effectLst>
            </a:endParaRPr>
          </a:p>
        </p:txBody>
      </p:sp>
      <p:sp>
        <p:nvSpPr>
          <p:cNvPr id="6"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26</a:t>
            </a:fld>
            <a:endParaRPr lang="zh-TW" altLang="en-US" sz="2000" dirty="0">
              <a:solidFill>
                <a:schemeClr val="tx1"/>
              </a:solidFill>
            </a:endParaRPr>
          </a:p>
        </p:txBody>
      </p:sp>
      <p:sp>
        <p:nvSpPr>
          <p:cNvPr id="7" name="內容版面配置區 2"/>
          <p:cNvSpPr>
            <a:spLocks noGrp="1"/>
          </p:cNvSpPr>
          <p:nvPr>
            <p:ph idx="4294967295"/>
          </p:nvPr>
        </p:nvSpPr>
        <p:spPr>
          <a:xfrm>
            <a:off x="697866" y="1417638"/>
            <a:ext cx="7498080" cy="4800600"/>
          </a:xfrm>
          <a:prstGeom prst="rect">
            <a:avLst/>
          </a:prstGeom>
        </p:spPr>
        <p:txBody>
          <a:bodyPr>
            <a:normAutofit/>
          </a:bodyPr>
          <a:lstStyle/>
          <a:p>
            <a:pPr marL="45720" indent="0" algn="just">
              <a:buNone/>
            </a:pPr>
            <a:r>
              <a:rPr lang="en-US" altLang="zh-TW" sz="2100" dirty="0" smtClean="0">
                <a:solidFill>
                  <a:srgbClr val="7030A0"/>
                </a:solidFill>
                <a:effectLst>
                  <a:outerShdw blurRad="38100" dist="38100" dir="2700000" algn="tl">
                    <a:srgbClr val="000000">
                      <a:alpha val="43137"/>
                    </a:srgbClr>
                  </a:outerShdw>
                </a:effectLst>
              </a:rPr>
              <a:t>Bitmap:</a:t>
            </a:r>
          </a:p>
          <a:p>
            <a:pPr marL="45720" indent="0">
              <a:buNone/>
            </a:pPr>
            <a:r>
              <a:rPr lang="en-US" altLang="zh-TW" sz="2000" dirty="0" smtClean="0">
                <a:solidFill>
                  <a:schemeClr val="tx1"/>
                </a:solidFill>
              </a:rPr>
              <a:t>Goal: find a subset </a:t>
            </a:r>
            <a:r>
              <a:rPr lang="en-US" altLang="zh-TW" sz="2000" dirty="0">
                <a:solidFill>
                  <a:schemeClr val="tx1"/>
                </a:solidFill>
              </a:rPr>
              <a:t>of </a:t>
            </a:r>
            <a:r>
              <a:rPr lang="en-US" altLang="zh-TW" sz="2000" dirty="0" smtClean="0">
                <a:solidFill>
                  <a:schemeClr val="tx1"/>
                </a:solidFill>
              </a:rPr>
              <a:t>the </a:t>
            </a:r>
            <a:r>
              <a:rPr lang="en-US" altLang="zh-TW" sz="2000" dirty="0">
                <a:solidFill>
                  <a:schemeClr val="tx1"/>
                </a:solidFill>
              </a:rPr>
              <a:t>lists that minimizes the query </a:t>
            </a:r>
            <a:r>
              <a:rPr lang="en-US" altLang="zh-TW" sz="2000" dirty="0" smtClean="0">
                <a:solidFill>
                  <a:schemeClr val="tx1"/>
                </a:solidFill>
              </a:rPr>
              <a:t>cost</a:t>
            </a:r>
          </a:p>
          <a:p>
            <a:pPr marL="45720" indent="0">
              <a:buNone/>
            </a:pPr>
            <a:r>
              <a:rPr lang="en-US" altLang="zh-TW" sz="2000" dirty="0" smtClean="0">
                <a:solidFill>
                  <a:schemeClr val="tx1"/>
                </a:solidFill>
              </a:rPr>
              <a:t>          find L that covers q and minimizes F(</a:t>
            </a:r>
            <a:r>
              <a:rPr lang="en-US" altLang="zh-TW" sz="2000" dirty="0" err="1" smtClean="0">
                <a:solidFill>
                  <a:schemeClr val="tx1"/>
                </a:solidFill>
              </a:rPr>
              <a:t>B,q</a:t>
            </a:r>
            <a:r>
              <a:rPr lang="en-US" altLang="zh-TW" sz="2000" dirty="0">
                <a:solidFill>
                  <a:schemeClr val="tx1"/>
                </a:solidFill>
              </a:rPr>
              <a:t>).</a:t>
            </a:r>
            <a:endParaRPr lang="en-US" altLang="zh-TW" sz="2000" dirty="0" smtClean="0">
              <a:solidFill>
                <a:schemeClr val="tx1"/>
              </a:solidFill>
            </a:endParaRPr>
          </a:p>
          <a:p>
            <a:pPr marL="45720" indent="0">
              <a:buNone/>
            </a:pPr>
            <a:r>
              <a:rPr lang="en-US" altLang="zh-TW" sz="2000" dirty="0" smtClean="0">
                <a:solidFill>
                  <a:schemeClr val="tx1"/>
                </a:solidFill>
              </a:rPr>
              <a:t>L ⊆ {L</a:t>
            </a:r>
            <a:r>
              <a:rPr lang="en-US" altLang="zh-TW" sz="2000" baseline="-25000" dirty="0" smtClean="0">
                <a:solidFill>
                  <a:schemeClr val="tx1"/>
                </a:solidFill>
              </a:rPr>
              <a:t>1</a:t>
            </a:r>
            <a:r>
              <a:rPr lang="en-US" altLang="zh-TW" sz="2000" dirty="0" smtClean="0">
                <a:solidFill>
                  <a:schemeClr val="tx1"/>
                </a:solidFill>
              </a:rPr>
              <a:t>,L</a:t>
            </a:r>
            <a:r>
              <a:rPr lang="en-US" altLang="zh-TW" sz="2000" baseline="-25000" dirty="0" smtClean="0">
                <a:solidFill>
                  <a:schemeClr val="tx1"/>
                </a:solidFill>
              </a:rPr>
              <a:t>2</a:t>
            </a:r>
            <a:r>
              <a:rPr lang="en-US" altLang="zh-TW" sz="2000" dirty="0" smtClean="0">
                <a:solidFill>
                  <a:schemeClr val="tx1"/>
                </a:solidFill>
              </a:rPr>
              <a:t>, ……………</a:t>
            </a:r>
            <a:r>
              <a:rPr lang="en-US" altLang="zh-TW" sz="2000" dirty="0">
                <a:solidFill>
                  <a:schemeClr val="tx1"/>
                </a:solidFill>
              </a:rPr>
              <a:t> </a:t>
            </a:r>
            <a:r>
              <a:rPr lang="en-US" altLang="zh-TW" sz="2000" dirty="0" smtClean="0">
                <a:solidFill>
                  <a:schemeClr val="tx1"/>
                </a:solidFill>
              </a:rPr>
              <a:t>,L</a:t>
            </a:r>
            <a:r>
              <a:rPr lang="en-US" altLang="zh-TW" sz="2000" baseline="-25000" dirty="0" smtClean="0">
                <a:solidFill>
                  <a:schemeClr val="tx1"/>
                </a:solidFill>
              </a:rPr>
              <a:t>n</a:t>
            </a:r>
            <a:r>
              <a:rPr lang="en-US" altLang="zh-TW" sz="2000" dirty="0" smtClean="0">
                <a:solidFill>
                  <a:schemeClr val="tx1"/>
                </a:solidFill>
              </a:rPr>
              <a:t>}</a:t>
            </a:r>
          </a:p>
          <a:p>
            <a:pPr marL="45720" indent="0">
              <a:buNone/>
            </a:pPr>
            <a:r>
              <a:rPr lang="en-US" altLang="zh-TW" sz="2000" dirty="0" smtClean="0">
                <a:solidFill>
                  <a:schemeClr val="tx1"/>
                </a:solidFill>
              </a:rPr>
              <a:t>L covers </a:t>
            </a:r>
            <a:r>
              <a:rPr lang="en-US" altLang="zh-TW" sz="2000" dirty="0">
                <a:solidFill>
                  <a:schemeClr val="tx1"/>
                </a:solidFill>
              </a:rPr>
              <a:t>the query q </a:t>
            </a:r>
            <a:r>
              <a:rPr lang="en-US" altLang="zh-TW" sz="2000" dirty="0" smtClean="0">
                <a:solidFill>
                  <a:schemeClr val="tx1"/>
                </a:solidFill>
              </a:rPr>
              <a:t>↔ </a:t>
            </a:r>
            <a:endParaRPr lang="en-US" altLang="zh-TW" sz="2100" dirty="0" smtClean="0">
              <a:solidFill>
                <a:schemeClr val="tx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3658793"/>
            <a:ext cx="531495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260" y="3140766"/>
            <a:ext cx="4232040" cy="24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20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27</a:t>
            </a:fld>
            <a:endParaRPr lang="zh-TW" altLang="en-US" sz="2000" dirty="0">
              <a:solidFill>
                <a:schemeClr val="tx1"/>
              </a:solidFill>
            </a:endParaRPr>
          </a:p>
        </p:txBody>
      </p:sp>
      <p:sp>
        <p:nvSpPr>
          <p:cNvPr id="53" name="圓角矩形 52"/>
          <p:cNvSpPr/>
          <p:nvPr/>
        </p:nvSpPr>
        <p:spPr>
          <a:xfrm>
            <a:off x="2801689"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2801689"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圓角矩形 55"/>
          <p:cNvSpPr/>
          <p:nvPr/>
        </p:nvSpPr>
        <p:spPr>
          <a:xfrm>
            <a:off x="2801689"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圓角矩形 60"/>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圓角矩形 61"/>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圓角矩形 63"/>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圓角矩形 64"/>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圓角矩形 65"/>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圓角矩形 66"/>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文字方塊 67"/>
          <p:cNvSpPr txBox="1"/>
          <p:nvPr/>
        </p:nvSpPr>
        <p:spPr>
          <a:xfrm>
            <a:off x="5724128" y="797071"/>
            <a:ext cx="582211" cy="369332"/>
          </a:xfrm>
          <a:prstGeom prst="rect">
            <a:avLst/>
          </a:prstGeom>
          <a:noFill/>
        </p:spPr>
        <p:txBody>
          <a:bodyPr wrap="none" rtlCol="0">
            <a:spAutoFit/>
          </a:bodyPr>
          <a:lstStyle/>
          <a:p>
            <a:r>
              <a:rPr lang="en-US" altLang="zh-TW" dirty="0" smtClean="0"/>
              <a:t>City</a:t>
            </a:r>
          </a:p>
        </p:txBody>
      </p:sp>
      <p:sp>
        <p:nvSpPr>
          <p:cNvPr id="69" name="圓角矩形 68"/>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圓角矩形 69"/>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圓角矩形 70"/>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圓角矩形 71"/>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圓角矩形 72"/>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文字方塊 73"/>
          <p:cNvSpPr txBox="1"/>
          <p:nvPr/>
        </p:nvSpPr>
        <p:spPr>
          <a:xfrm>
            <a:off x="6835777" y="780741"/>
            <a:ext cx="1249125" cy="646331"/>
          </a:xfrm>
          <a:prstGeom prst="rect">
            <a:avLst/>
          </a:prstGeom>
          <a:noFill/>
        </p:spPr>
        <p:txBody>
          <a:bodyPr wrap="none" rtlCol="0">
            <a:spAutoFit/>
          </a:bodyPr>
          <a:lstStyle/>
          <a:p>
            <a:pPr algn="ctr"/>
            <a:r>
              <a:rPr lang="en-US" altLang="zh-TW" dirty="0"/>
              <a:t>Hall</a:t>
            </a:r>
          </a:p>
          <a:p>
            <a:pPr algn="ctr"/>
            <a:r>
              <a:rPr lang="en-US" altLang="zh-TW" dirty="0"/>
              <a:t>{</a:t>
            </a:r>
            <a:r>
              <a:rPr lang="en-US" altLang="zh-TW" dirty="0" err="1"/>
              <a:t>New,City</a:t>
            </a:r>
            <a:r>
              <a:rPr lang="en-US" altLang="zh-TW" dirty="0"/>
              <a:t>}</a:t>
            </a:r>
            <a:endParaRPr lang="zh-TW" altLang="en-US" dirty="0"/>
          </a:p>
        </p:txBody>
      </p:sp>
      <p:sp>
        <p:nvSpPr>
          <p:cNvPr id="75" name="圓角矩形 74"/>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文字方塊 77"/>
          <p:cNvSpPr txBox="1"/>
          <p:nvPr/>
        </p:nvSpPr>
        <p:spPr>
          <a:xfrm>
            <a:off x="2446331" y="1509603"/>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80" name="文字方塊 79"/>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81" name="文字方塊 80"/>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82" name="文字方塊 81"/>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p:sp>
        <p:nvSpPr>
          <p:cNvPr id="96" name="文字方塊 95"/>
          <p:cNvSpPr txBox="1"/>
          <p:nvPr/>
        </p:nvSpPr>
        <p:spPr>
          <a:xfrm>
            <a:off x="1393563" y="447135"/>
            <a:ext cx="6340197" cy="369332"/>
          </a:xfrm>
          <a:prstGeom prst="rect">
            <a:avLst/>
          </a:prstGeom>
          <a:noFill/>
        </p:spPr>
        <p:txBody>
          <a:bodyPr wrap="none" rtlCol="0">
            <a:spAutoFit/>
          </a:bodyPr>
          <a:lstStyle/>
          <a:p>
            <a:r>
              <a:rPr lang="en-US" altLang="zh-TW" dirty="0"/>
              <a:t> </a:t>
            </a:r>
            <a:r>
              <a:rPr lang="en-US" altLang="zh-TW" dirty="0" smtClean="0"/>
              <a:t>                       L1                    L2                   L3                 L4</a:t>
            </a:r>
            <a:endParaRPr lang="zh-TW" altLang="en-US" dirty="0"/>
          </a:p>
        </p:txBody>
      </p:sp>
      <p:sp>
        <p:nvSpPr>
          <p:cNvPr id="97" name="文字方塊 96"/>
          <p:cNvSpPr txBox="1"/>
          <p:nvPr/>
        </p:nvSpPr>
        <p:spPr>
          <a:xfrm>
            <a:off x="359276" y="3421640"/>
            <a:ext cx="3429465"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ln>
        </p:spPr>
        <p:txBody>
          <a:bodyPr wrap="none" rtlCol="0">
            <a:spAutoFit/>
          </a:bodyPr>
          <a:lstStyle/>
          <a:p>
            <a:r>
              <a:rPr lang="en-US" altLang="zh-TW" dirty="0" smtClean="0"/>
              <a:t>Query: </a:t>
            </a:r>
            <a:r>
              <a:rPr lang="zh-TW" altLang="en-US" dirty="0" smtClean="0"/>
              <a:t>“ </a:t>
            </a:r>
            <a:r>
              <a:rPr lang="en-US" altLang="zh-TW" dirty="0" smtClean="0"/>
              <a:t>New York City Hall </a:t>
            </a:r>
            <a:r>
              <a:rPr lang="zh-TW" altLang="en-US" dirty="0" smtClean="0"/>
              <a:t>”</a:t>
            </a:r>
            <a:endParaRPr lang="zh-TW" altLang="en-US" dirty="0"/>
          </a:p>
        </p:txBody>
      </p:sp>
      <p:sp>
        <p:nvSpPr>
          <p:cNvPr id="99" name="文字方塊 98"/>
          <p:cNvSpPr txBox="1"/>
          <p:nvPr/>
        </p:nvSpPr>
        <p:spPr>
          <a:xfrm>
            <a:off x="2539616" y="802572"/>
            <a:ext cx="966931" cy="646331"/>
          </a:xfrm>
          <a:prstGeom prst="rect">
            <a:avLst/>
          </a:prstGeom>
          <a:noFill/>
        </p:spPr>
        <p:txBody>
          <a:bodyPr wrap="none" rtlCol="0">
            <a:spAutoFit/>
          </a:bodyPr>
          <a:lstStyle/>
          <a:p>
            <a:r>
              <a:rPr lang="zh-TW" altLang="en-US" dirty="0" smtClean="0"/>
              <a:t>     </a:t>
            </a:r>
            <a:r>
              <a:rPr lang="en-US" altLang="zh-TW" dirty="0" smtClean="0"/>
              <a:t>New</a:t>
            </a:r>
            <a:endParaRPr lang="en-US" altLang="zh-TW" dirty="0"/>
          </a:p>
          <a:p>
            <a:pPr algn="ctr"/>
            <a:endParaRPr lang="en-US" altLang="zh-TW" dirty="0" smtClean="0"/>
          </a:p>
        </p:txBody>
      </p:sp>
      <p:sp>
        <p:nvSpPr>
          <p:cNvPr id="100" name="文字方塊 99"/>
          <p:cNvSpPr txBox="1"/>
          <p:nvPr/>
        </p:nvSpPr>
        <p:spPr>
          <a:xfrm>
            <a:off x="3944736" y="797071"/>
            <a:ext cx="1249125" cy="923330"/>
          </a:xfrm>
          <a:prstGeom prst="rect">
            <a:avLst/>
          </a:prstGeom>
          <a:noFill/>
        </p:spPr>
        <p:txBody>
          <a:bodyPr wrap="none" rtlCol="0">
            <a:spAutoFit/>
          </a:bodyPr>
          <a:lstStyle/>
          <a:p>
            <a:pPr algn="ctr"/>
            <a:r>
              <a:rPr lang="en-US" altLang="zh-TW" dirty="0" smtClean="0"/>
              <a:t>York</a:t>
            </a:r>
          </a:p>
          <a:p>
            <a:pPr algn="ctr"/>
            <a:r>
              <a:rPr lang="en-US" altLang="zh-TW" dirty="0"/>
              <a:t>{</a:t>
            </a:r>
            <a:r>
              <a:rPr lang="en-US" altLang="zh-TW" dirty="0" err="1"/>
              <a:t>New,City</a:t>
            </a:r>
            <a:r>
              <a:rPr lang="en-US" altLang="zh-TW" dirty="0"/>
              <a:t>}</a:t>
            </a:r>
            <a:endParaRPr lang="zh-TW" altLang="en-US" dirty="0"/>
          </a:p>
          <a:p>
            <a:pPr algn="ctr"/>
            <a:endParaRPr lang="en-US" altLang="zh-TW" dirty="0" smtClean="0"/>
          </a:p>
        </p:txBody>
      </p:sp>
      <p:graphicFrame>
        <p:nvGraphicFramePr>
          <p:cNvPr id="106" name="表格 105"/>
          <p:cNvGraphicFramePr>
            <a:graphicFrameLocks noGrp="1"/>
          </p:cNvGraphicFramePr>
          <p:nvPr>
            <p:extLst>
              <p:ext uri="{D42A27DB-BD31-4B8C-83A1-F6EECF244321}">
                <p14:modId xmlns:p14="http://schemas.microsoft.com/office/powerpoint/2010/main" val="804622798"/>
              </p:ext>
            </p:extLst>
          </p:nvPr>
        </p:nvGraphicFramePr>
        <p:xfrm>
          <a:off x="360829" y="4369424"/>
          <a:ext cx="6443419" cy="1854200"/>
        </p:xfrm>
        <a:graphic>
          <a:graphicData uri="http://schemas.openxmlformats.org/drawingml/2006/table">
            <a:tbl>
              <a:tblPr firstRow="1" bandRow="1">
                <a:tableStyleId>{00A15C55-8517-42AA-B614-E9B94910E393}</a:tableStyleId>
              </a:tblPr>
              <a:tblGrid>
                <a:gridCol w="1208258"/>
                <a:gridCol w="1208258"/>
                <a:gridCol w="2082687"/>
                <a:gridCol w="1944216"/>
              </a:tblGrid>
              <a:tr h="370840">
                <a:tc>
                  <a:txBody>
                    <a:bodyPr/>
                    <a:lstStyle/>
                    <a:p>
                      <a:pPr algn="ctr"/>
                      <a:r>
                        <a:rPr lang="en-US" altLang="zh-TW" dirty="0" err="1" smtClean="0"/>
                        <a:t>i</a:t>
                      </a:r>
                      <a:endParaRPr lang="zh-TW" altLang="en-US" dirty="0"/>
                    </a:p>
                  </a:txBody>
                  <a:tcPr/>
                </a:tc>
                <a:tc>
                  <a:txBody>
                    <a:bodyPr/>
                    <a:lstStyle/>
                    <a:p>
                      <a:pPr algn="ctr"/>
                      <a:r>
                        <a:rPr lang="en-US" altLang="zh-TW" dirty="0" smtClean="0"/>
                        <a:t>L set</a:t>
                      </a:r>
                      <a:endParaRPr lang="zh-TW" altLang="en-US" dirty="0"/>
                    </a:p>
                  </a:txBody>
                  <a:tcPr/>
                </a:tc>
                <a:tc>
                  <a:txBody>
                    <a:bodyPr/>
                    <a:lstStyle/>
                    <a:p>
                      <a:pPr algn="ctr"/>
                      <a:r>
                        <a:rPr lang="en-US" altLang="zh-TW" dirty="0" smtClean="0"/>
                        <a:t>Mark(term)</a:t>
                      </a:r>
                      <a:endParaRPr lang="zh-TW" altLang="en-US" dirty="0"/>
                    </a:p>
                  </a:txBody>
                  <a:tcPr/>
                </a:tc>
                <a:tc>
                  <a:txBody>
                    <a:bodyPr/>
                    <a:lstStyle/>
                    <a:p>
                      <a:pPr algn="ctr"/>
                      <a:r>
                        <a:rPr lang="en-US" altLang="zh-TW" dirty="0" smtClean="0"/>
                        <a:t>Unmark(term)</a:t>
                      </a:r>
                      <a:endParaRPr lang="zh-TW" altLang="en-US" dirty="0"/>
                    </a:p>
                  </a:txBody>
                  <a:tcPr/>
                </a:tc>
              </a:tr>
              <a:tr h="370840">
                <a:tc>
                  <a:txBody>
                    <a:bodyPr/>
                    <a:lstStyle/>
                    <a:p>
                      <a:pPr algn="ctr"/>
                      <a:r>
                        <a:rPr lang="en-US" altLang="zh-TW" dirty="0" smtClean="0"/>
                        <a:t>1(New)</a:t>
                      </a:r>
                      <a:endParaRPr lang="zh-TW" altLang="en-US" dirty="0"/>
                    </a:p>
                  </a:txBody>
                  <a:tcPr/>
                </a:tc>
                <a:tc>
                  <a:txBody>
                    <a:bodyPr/>
                    <a:lstStyle/>
                    <a:p>
                      <a:pPr algn="ctr"/>
                      <a:r>
                        <a:rPr lang="en-US" altLang="zh-TW" dirty="0" smtClean="0"/>
                        <a:t>{L1} </a:t>
                      </a:r>
                      <a:endParaRPr lang="zh-TW" altLang="en-US" dirty="0"/>
                    </a:p>
                  </a:txBody>
                  <a:tcPr/>
                </a:tc>
                <a:tc>
                  <a:txBody>
                    <a:bodyPr/>
                    <a:lstStyle/>
                    <a:p>
                      <a:pPr algn="ctr"/>
                      <a:r>
                        <a:rPr lang="en-US" altLang="zh-TW" dirty="0" smtClean="0"/>
                        <a:t>New</a:t>
                      </a:r>
                      <a:endParaRPr lang="zh-TW" altLang="en-US" dirty="0"/>
                    </a:p>
                  </a:txBody>
                  <a:tcPr/>
                </a:tc>
                <a:tc>
                  <a:txBody>
                    <a:bodyPr/>
                    <a:lstStyle/>
                    <a:p>
                      <a:pPr algn="ctr"/>
                      <a:r>
                        <a:rPr lang="en-US" altLang="zh-TW" dirty="0" err="1" smtClean="0"/>
                        <a:t>York,City,Hall</a:t>
                      </a:r>
                      <a:endParaRPr lang="zh-TW" altLang="en-US" dirty="0"/>
                    </a:p>
                  </a:txBody>
                  <a:tcPr/>
                </a:tc>
              </a:tr>
              <a:tr h="370840">
                <a:tc>
                  <a:txBody>
                    <a:bodyPr/>
                    <a:lstStyle/>
                    <a:p>
                      <a:pPr algn="ctr"/>
                      <a:r>
                        <a:rPr lang="en-US" altLang="zh-TW" dirty="0" smtClean="0"/>
                        <a:t>2(York)</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{L1,L2}</a:t>
                      </a:r>
                      <a:endParaRPr lang="zh-TW" altLang="en-US" dirty="0" smtClean="0"/>
                    </a:p>
                  </a:txBody>
                  <a:tcPr/>
                </a:tc>
                <a:tc>
                  <a:txBody>
                    <a:bodyPr/>
                    <a:lstStyle/>
                    <a:p>
                      <a:pPr algn="ctr"/>
                      <a:r>
                        <a:rPr lang="en-US" altLang="zh-TW" dirty="0" err="1" smtClean="0"/>
                        <a:t>New,York,City</a:t>
                      </a:r>
                      <a:endParaRPr lang="zh-TW" altLang="en-US" dirty="0"/>
                    </a:p>
                  </a:txBody>
                  <a:tcPr/>
                </a:tc>
                <a:tc>
                  <a:txBody>
                    <a:bodyPr/>
                    <a:lstStyle/>
                    <a:p>
                      <a:pPr algn="ctr"/>
                      <a:r>
                        <a:rPr lang="en-US" altLang="zh-TW" dirty="0" smtClean="0"/>
                        <a:t>Hall</a:t>
                      </a:r>
                      <a:endParaRPr lang="zh-TW" alt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3(City)</a:t>
                      </a:r>
                      <a:endParaRPr lang="zh-TW"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{L1,L2}</a:t>
                      </a:r>
                      <a:endParaRPr lang="zh-TW"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err="1" smtClean="0"/>
                        <a:t>New,York,City</a:t>
                      </a:r>
                      <a:endParaRPr lang="zh-TW"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Hall</a:t>
                      </a:r>
                      <a:endParaRPr lang="zh-TW" altLang="en-US" dirty="0" smtClean="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4 (Hall)</a:t>
                      </a:r>
                      <a:endParaRPr lang="zh-TW"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{L1,L2,L4}</a:t>
                      </a:r>
                      <a:endParaRPr lang="zh-TW"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err="1" smtClean="0"/>
                        <a:t>New,York,City,Hall</a:t>
                      </a:r>
                      <a:endParaRPr lang="zh-TW" altLang="en-US" dirty="0" smtClean="0"/>
                    </a:p>
                  </a:txBody>
                  <a:tcPr/>
                </a:tc>
                <a:tc>
                  <a:txBody>
                    <a:bodyPr/>
                    <a:lstStyle/>
                    <a:p>
                      <a:endParaRPr lang="zh-TW" altLang="en-US" dirty="0"/>
                    </a:p>
                  </a:txBody>
                  <a:tcPr/>
                </a:tc>
              </a:tr>
            </a:tbl>
          </a:graphicData>
        </a:graphic>
      </p:graphicFrame>
    </p:spTree>
    <p:extLst>
      <p:ext uri="{BB962C8B-B14F-4D97-AF65-F5344CB8AC3E}">
        <p14:creationId xmlns:p14="http://schemas.microsoft.com/office/powerpoint/2010/main" val="2385232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28</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Query evaluation</a:t>
            </a:r>
            <a:endParaRPr lang="zh-TW" altLang="en-US" sz="4300" b="0" dirty="0">
              <a:solidFill>
                <a:schemeClr val="tx1"/>
              </a:solidFill>
              <a:effectLst>
                <a:outerShdw blurRad="38100" dist="38100" dir="2700000" algn="tl">
                  <a:srgbClr val="000000">
                    <a:alpha val="43137"/>
                  </a:srgbClr>
                </a:outerShdw>
              </a:effectLst>
            </a:endParaRPr>
          </a:p>
        </p:txBody>
      </p:sp>
      <p:sp>
        <p:nvSpPr>
          <p:cNvPr id="7" name="內容版面配置區 2"/>
          <p:cNvSpPr>
            <a:spLocks noGrp="1"/>
          </p:cNvSpPr>
          <p:nvPr>
            <p:ph idx="4294967295"/>
          </p:nvPr>
        </p:nvSpPr>
        <p:spPr>
          <a:xfrm>
            <a:off x="697866" y="1417638"/>
            <a:ext cx="7498080" cy="4800600"/>
          </a:xfrm>
          <a:prstGeom prst="rect">
            <a:avLst/>
          </a:prstGeom>
        </p:spPr>
        <p:txBody>
          <a:bodyPr>
            <a:normAutofit/>
          </a:bodyPr>
          <a:lstStyle/>
          <a:p>
            <a:pPr marL="45720" indent="0" algn="just">
              <a:buNone/>
            </a:pPr>
            <a:r>
              <a:rPr lang="en-US" altLang="zh-TW" sz="2100" dirty="0" err="1" smtClean="0">
                <a:solidFill>
                  <a:srgbClr val="7030A0"/>
                </a:solidFill>
                <a:effectLst>
                  <a:outerShdw blurRad="38100" dist="38100" dir="2700000" algn="tl">
                    <a:srgbClr val="000000">
                      <a:alpha val="43137"/>
                    </a:srgbClr>
                  </a:outerShdw>
                </a:effectLst>
              </a:rPr>
              <a:t>Precomputed</a:t>
            </a:r>
            <a:r>
              <a:rPr lang="en-US" altLang="zh-TW" sz="2100" dirty="0" smtClean="0">
                <a:solidFill>
                  <a:srgbClr val="7030A0"/>
                </a:solidFill>
                <a:effectLst>
                  <a:outerShdw blurRad="38100" dist="38100" dir="2700000" algn="tl">
                    <a:srgbClr val="000000">
                      <a:alpha val="43137"/>
                    </a:srgbClr>
                  </a:outerShdw>
                </a:effectLst>
              </a:rPr>
              <a:t> lists:</a:t>
            </a:r>
          </a:p>
          <a:p>
            <a:pPr marL="45720" indent="0">
              <a:buNone/>
            </a:pPr>
            <a:r>
              <a:rPr lang="en-US" altLang="zh-TW" sz="2000" dirty="0">
                <a:solidFill>
                  <a:schemeClr val="tx1"/>
                </a:solidFill>
              </a:rPr>
              <a:t>Goal: </a:t>
            </a:r>
            <a:r>
              <a:rPr lang="en-US" altLang="zh-TW" sz="2000" dirty="0" smtClean="0">
                <a:solidFill>
                  <a:schemeClr val="tx1"/>
                </a:solidFill>
              </a:rPr>
              <a:t>find </a:t>
            </a:r>
            <a:r>
              <a:rPr lang="en-US" altLang="zh-TW" sz="2000" dirty="0">
                <a:solidFill>
                  <a:schemeClr val="tx1"/>
                </a:solidFill>
              </a:rPr>
              <a:t>the set of lists that minimize the cost </a:t>
            </a:r>
            <a:r>
              <a:rPr lang="en-US" altLang="zh-TW" sz="2000" dirty="0" smtClean="0">
                <a:solidFill>
                  <a:schemeClr val="tx1"/>
                </a:solidFill>
              </a:rPr>
              <a:t>function and  </a:t>
            </a:r>
          </a:p>
          <a:p>
            <a:pPr marL="45720" indent="0">
              <a:buNone/>
            </a:pPr>
            <a:r>
              <a:rPr lang="en-US" altLang="zh-TW" sz="2000" dirty="0">
                <a:solidFill>
                  <a:schemeClr val="tx1"/>
                </a:solidFill>
              </a:rPr>
              <a:t> </a:t>
            </a:r>
            <a:r>
              <a:rPr lang="en-US" altLang="zh-TW" sz="2000" dirty="0" smtClean="0">
                <a:solidFill>
                  <a:schemeClr val="tx1"/>
                </a:solidFill>
              </a:rPr>
              <a:t>         jointly </a:t>
            </a:r>
            <a:r>
              <a:rPr lang="en-US" altLang="zh-TW" sz="2000" dirty="0">
                <a:solidFill>
                  <a:schemeClr val="tx1"/>
                </a:solidFill>
              </a:rPr>
              <a:t>cover all of the query terms</a:t>
            </a:r>
            <a:r>
              <a:rPr lang="en-US" altLang="zh-TW" sz="2000" dirty="0" smtClean="0">
                <a:solidFill>
                  <a:schemeClr val="tx1"/>
                </a:solidFill>
              </a:rPr>
              <a:t>.</a:t>
            </a:r>
            <a:endParaRPr lang="en-US" altLang="zh-TW" sz="20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696" y="2717457"/>
            <a:ext cx="5472607" cy="393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12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29</a:t>
            </a:fld>
            <a:endParaRPr lang="zh-TW" altLang="en-US" sz="2000" dirty="0">
              <a:solidFill>
                <a:schemeClr val="tx1"/>
              </a:solidFill>
            </a:endParaRPr>
          </a:p>
        </p:txBody>
      </p:sp>
      <p:sp>
        <p:nvSpPr>
          <p:cNvPr id="6" name="圓角矩形 5"/>
          <p:cNvSpPr/>
          <p:nvPr/>
        </p:nvSpPr>
        <p:spPr>
          <a:xfrm>
            <a:off x="2801689"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2801689"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2801689"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4203671" y="14706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4203671" y="2651636"/>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4203671" y="205513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4206921" y="3246145"/>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5651251" y="148433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5651251" y="266528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5651251" y="206878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5654501" y="325979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5724128" y="797071"/>
            <a:ext cx="582211" cy="369332"/>
          </a:xfrm>
          <a:prstGeom prst="rect">
            <a:avLst/>
          </a:prstGeom>
          <a:noFill/>
        </p:spPr>
        <p:txBody>
          <a:bodyPr wrap="none" rtlCol="0">
            <a:spAutoFit/>
          </a:bodyPr>
          <a:lstStyle/>
          <a:p>
            <a:r>
              <a:rPr lang="en-US" altLang="zh-TW" dirty="0" smtClean="0"/>
              <a:t>City</a:t>
            </a:r>
          </a:p>
        </p:txBody>
      </p:sp>
      <p:sp>
        <p:nvSpPr>
          <p:cNvPr id="18" name="圓角矩形 17"/>
          <p:cNvSpPr/>
          <p:nvPr/>
        </p:nvSpPr>
        <p:spPr>
          <a:xfrm>
            <a:off x="5651249" y="384424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7096357" y="1468004"/>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7096357" y="2648953"/>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7096357" y="205245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7099607" y="324346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6835777" y="780741"/>
            <a:ext cx="1249125" cy="646331"/>
          </a:xfrm>
          <a:prstGeom prst="rect">
            <a:avLst/>
          </a:prstGeom>
          <a:noFill/>
        </p:spPr>
        <p:txBody>
          <a:bodyPr wrap="none" rtlCol="0">
            <a:spAutoFit/>
          </a:bodyPr>
          <a:lstStyle/>
          <a:p>
            <a:pPr algn="ctr"/>
            <a:r>
              <a:rPr lang="en-US" altLang="zh-TW" dirty="0"/>
              <a:t>Hall</a:t>
            </a:r>
          </a:p>
          <a:p>
            <a:pPr algn="ctr"/>
            <a:r>
              <a:rPr lang="en-US" altLang="zh-TW" dirty="0"/>
              <a:t>{</a:t>
            </a:r>
            <a:r>
              <a:rPr lang="en-US" altLang="zh-TW" dirty="0" err="1"/>
              <a:t>New,City</a:t>
            </a:r>
            <a:r>
              <a:rPr lang="en-US" altLang="zh-TW" dirty="0"/>
              <a:t>}</a:t>
            </a:r>
            <a:endParaRPr lang="zh-TW" altLang="en-US" dirty="0"/>
          </a:p>
        </p:txBody>
      </p:sp>
      <p:sp>
        <p:nvSpPr>
          <p:cNvPr id="24" name="圓角矩形 23"/>
          <p:cNvSpPr/>
          <p:nvPr/>
        </p:nvSpPr>
        <p:spPr>
          <a:xfrm>
            <a:off x="7096355" y="3827910"/>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2446331" y="1509603"/>
            <a:ext cx="312906" cy="1477328"/>
          </a:xfrm>
          <a:prstGeom prst="rect">
            <a:avLst/>
          </a:prstGeom>
          <a:noFill/>
        </p:spPr>
        <p:txBody>
          <a:bodyPr wrap="none" rtlCol="0">
            <a:spAutoFit/>
          </a:bodyPr>
          <a:lstStyle/>
          <a:p>
            <a:r>
              <a:rPr lang="en-US" altLang="zh-TW" dirty="0" smtClean="0"/>
              <a:t>2</a:t>
            </a:r>
          </a:p>
          <a:p>
            <a:endParaRPr lang="en-US" altLang="zh-TW" dirty="0" smtClean="0"/>
          </a:p>
          <a:p>
            <a:r>
              <a:rPr lang="en-US" altLang="zh-TW" dirty="0" smtClean="0"/>
              <a:t>3</a:t>
            </a:r>
          </a:p>
          <a:p>
            <a:endParaRPr lang="en-US" altLang="zh-TW" dirty="0" smtClean="0"/>
          </a:p>
          <a:p>
            <a:r>
              <a:rPr lang="en-US" altLang="zh-TW" dirty="0"/>
              <a:t>8</a:t>
            </a:r>
            <a:endParaRPr lang="zh-TW" altLang="en-US" dirty="0"/>
          </a:p>
        </p:txBody>
      </p:sp>
      <p:sp>
        <p:nvSpPr>
          <p:cNvPr id="26" name="文字方塊 25"/>
          <p:cNvSpPr txBox="1"/>
          <p:nvPr/>
        </p:nvSpPr>
        <p:spPr>
          <a:xfrm>
            <a:off x="3865754" y="1574981"/>
            <a:ext cx="312906" cy="2031325"/>
          </a:xfrm>
          <a:prstGeom prst="rect">
            <a:avLst/>
          </a:prstGeom>
          <a:noFill/>
        </p:spPr>
        <p:txBody>
          <a:bodyPr wrap="non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smtClean="0"/>
              <a:t>4</a:t>
            </a:r>
          </a:p>
          <a:p>
            <a:endParaRPr lang="en-US" altLang="zh-TW" dirty="0"/>
          </a:p>
          <a:p>
            <a:r>
              <a:rPr lang="en-US" altLang="zh-TW" dirty="0" smtClean="0"/>
              <a:t>7</a:t>
            </a:r>
            <a:endParaRPr lang="zh-TW" altLang="en-US" dirty="0"/>
          </a:p>
        </p:txBody>
      </p:sp>
      <p:sp>
        <p:nvSpPr>
          <p:cNvPr id="27" name="文字方塊 26"/>
          <p:cNvSpPr txBox="1"/>
          <p:nvPr/>
        </p:nvSpPr>
        <p:spPr>
          <a:xfrm>
            <a:off x="5220072" y="1579185"/>
            <a:ext cx="504056"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smtClean="0"/>
              <a:t>4</a:t>
            </a:r>
          </a:p>
          <a:p>
            <a:endParaRPr lang="en-US" altLang="zh-TW" dirty="0" smtClean="0"/>
          </a:p>
          <a:p>
            <a:r>
              <a:rPr lang="en-US" altLang="zh-TW" dirty="0" smtClean="0"/>
              <a:t>10</a:t>
            </a:r>
            <a:endParaRPr lang="zh-TW" altLang="en-US" dirty="0"/>
          </a:p>
        </p:txBody>
      </p:sp>
      <p:sp>
        <p:nvSpPr>
          <p:cNvPr id="28" name="文字方塊 27"/>
          <p:cNvSpPr txBox="1"/>
          <p:nvPr/>
        </p:nvSpPr>
        <p:spPr>
          <a:xfrm>
            <a:off x="6685063" y="1574998"/>
            <a:ext cx="414544" cy="2585323"/>
          </a:xfrm>
          <a:prstGeom prst="rect">
            <a:avLst/>
          </a:prstGeom>
          <a:noFill/>
        </p:spPr>
        <p:txBody>
          <a:bodyPr wrap="square" rtlCol="0">
            <a:spAutoFit/>
          </a:bodyPr>
          <a:lstStyle/>
          <a:p>
            <a:r>
              <a:rPr lang="en-US" altLang="zh-TW" dirty="0"/>
              <a:t>1</a:t>
            </a:r>
            <a:endParaRPr lang="en-US" altLang="zh-TW" dirty="0" smtClean="0"/>
          </a:p>
          <a:p>
            <a:endParaRPr lang="en-US" altLang="zh-TW" dirty="0" smtClean="0"/>
          </a:p>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r>
              <a:rPr lang="en-US" altLang="zh-TW" dirty="0"/>
              <a:t>6</a:t>
            </a:r>
            <a:endParaRPr lang="en-US" altLang="zh-TW" dirty="0" smtClean="0"/>
          </a:p>
          <a:p>
            <a:endParaRPr lang="en-US" altLang="zh-TW" dirty="0" smtClean="0"/>
          </a:p>
          <a:p>
            <a:r>
              <a:rPr lang="en-US" altLang="zh-TW" dirty="0" smtClean="0"/>
              <a:t>8</a:t>
            </a:r>
            <a:endParaRPr lang="zh-TW" altLang="en-US" dirty="0"/>
          </a:p>
        </p:txBody>
      </p:sp>
      <p:sp>
        <p:nvSpPr>
          <p:cNvPr id="29" name="文字方塊 28"/>
          <p:cNvSpPr txBox="1"/>
          <p:nvPr/>
        </p:nvSpPr>
        <p:spPr>
          <a:xfrm>
            <a:off x="1393563" y="447135"/>
            <a:ext cx="6340197" cy="369332"/>
          </a:xfrm>
          <a:prstGeom prst="rect">
            <a:avLst/>
          </a:prstGeom>
          <a:noFill/>
        </p:spPr>
        <p:txBody>
          <a:bodyPr wrap="none" rtlCol="0">
            <a:spAutoFit/>
          </a:bodyPr>
          <a:lstStyle/>
          <a:p>
            <a:r>
              <a:rPr lang="en-US" altLang="zh-TW" dirty="0"/>
              <a:t> </a:t>
            </a:r>
            <a:r>
              <a:rPr lang="en-US" altLang="zh-TW" dirty="0" smtClean="0"/>
              <a:t>                       L1                    L3                  L4                  L5</a:t>
            </a:r>
            <a:endParaRPr lang="zh-TW" altLang="en-US" dirty="0"/>
          </a:p>
        </p:txBody>
      </p:sp>
      <p:sp>
        <p:nvSpPr>
          <p:cNvPr id="30" name="文字方塊 29"/>
          <p:cNvSpPr txBox="1"/>
          <p:nvPr/>
        </p:nvSpPr>
        <p:spPr>
          <a:xfrm>
            <a:off x="359276" y="3421640"/>
            <a:ext cx="3429465"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ln>
        </p:spPr>
        <p:txBody>
          <a:bodyPr wrap="none" rtlCol="0">
            <a:spAutoFit/>
          </a:bodyPr>
          <a:lstStyle/>
          <a:p>
            <a:r>
              <a:rPr lang="en-US" altLang="zh-TW" dirty="0" smtClean="0"/>
              <a:t>Query: </a:t>
            </a:r>
            <a:r>
              <a:rPr lang="zh-TW" altLang="en-US" dirty="0" smtClean="0"/>
              <a:t>“ </a:t>
            </a:r>
            <a:r>
              <a:rPr lang="en-US" altLang="zh-TW" dirty="0" smtClean="0"/>
              <a:t>New York City Hall </a:t>
            </a:r>
            <a:r>
              <a:rPr lang="zh-TW" altLang="en-US" dirty="0" smtClean="0"/>
              <a:t>”</a:t>
            </a:r>
            <a:endParaRPr lang="zh-TW" altLang="en-US" dirty="0"/>
          </a:p>
        </p:txBody>
      </p:sp>
      <p:sp>
        <p:nvSpPr>
          <p:cNvPr id="31" name="文字方塊 30"/>
          <p:cNvSpPr txBox="1"/>
          <p:nvPr/>
        </p:nvSpPr>
        <p:spPr>
          <a:xfrm>
            <a:off x="2539616" y="802572"/>
            <a:ext cx="966931" cy="646331"/>
          </a:xfrm>
          <a:prstGeom prst="rect">
            <a:avLst/>
          </a:prstGeom>
          <a:noFill/>
        </p:spPr>
        <p:txBody>
          <a:bodyPr wrap="none" rtlCol="0">
            <a:spAutoFit/>
          </a:bodyPr>
          <a:lstStyle/>
          <a:p>
            <a:r>
              <a:rPr lang="en-US" altLang="zh-TW" dirty="0" smtClean="0"/>
              <a:t>     New</a:t>
            </a:r>
            <a:endParaRPr lang="en-US" altLang="zh-TW" dirty="0"/>
          </a:p>
          <a:p>
            <a:pPr algn="ctr"/>
            <a:endParaRPr lang="en-US" altLang="zh-TW" dirty="0" smtClean="0"/>
          </a:p>
        </p:txBody>
      </p:sp>
      <p:sp>
        <p:nvSpPr>
          <p:cNvPr id="32" name="文字方塊 31"/>
          <p:cNvSpPr txBox="1"/>
          <p:nvPr/>
        </p:nvSpPr>
        <p:spPr>
          <a:xfrm>
            <a:off x="3944736" y="797071"/>
            <a:ext cx="1249125" cy="923330"/>
          </a:xfrm>
          <a:prstGeom prst="rect">
            <a:avLst/>
          </a:prstGeom>
          <a:noFill/>
        </p:spPr>
        <p:txBody>
          <a:bodyPr wrap="none" rtlCol="0">
            <a:spAutoFit/>
          </a:bodyPr>
          <a:lstStyle/>
          <a:p>
            <a:pPr algn="ctr"/>
            <a:r>
              <a:rPr lang="en-US" altLang="zh-TW" dirty="0" smtClean="0"/>
              <a:t>York</a:t>
            </a:r>
          </a:p>
          <a:p>
            <a:pPr algn="ctr"/>
            <a:r>
              <a:rPr lang="en-US" altLang="zh-TW" dirty="0"/>
              <a:t>{</a:t>
            </a:r>
            <a:r>
              <a:rPr lang="en-US" altLang="zh-TW" dirty="0" err="1"/>
              <a:t>New,City</a:t>
            </a:r>
            <a:r>
              <a:rPr lang="en-US" altLang="zh-TW" dirty="0"/>
              <a:t>}</a:t>
            </a:r>
            <a:endParaRPr lang="zh-TW" altLang="en-US" dirty="0"/>
          </a:p>
          <a:p>
            <a:pPr algn="ctr"/>
            <a:endParaRPr lang="en-US" altLang="zh-TW" dirty="0" smtClean="0"/>
          </a:p>
        </p:txBody>
      </p:sp>
      <p:graphicFrame>
        <p:nvGraphicFramePr>
          <p:cNvPr id="34" name="表格 33"/>
          <p:cNvGraphicFramePr>
            <a:graphicFrameLocks noGrp="1"/>
          </p:cNvGraphicFramePr>
          <p:nvPr>
            <p:extLst>
              <p:ext uri="{D42A27DB-BD31-4B8C-83A1-F6EECF244321}">
                <p14:modId xmlns:p14="http://schemas.microsoft.com/office/powerpoint/2010/main" val="4009543389"/>
              </p:ext>
            </p:extLst>
          </p:nvPr>
        </p:nvGraphicFramePr>
        <p:xfrm>
          <a:off x="143063" y="3962398"/>
          <a:ext cx="5077009" cy="2804162"/>
        </p:xfrm>
        <a:graphic>
          <a:graphicData uri="http://schemas.openxmlformats.org/drawingml/2006/table">
            <a:tbl>
              <a:tblPr firstRow="1" bandRow="1">
                <a:tableStyleId>{00A15C55-8517-42AA-B614-E9B94910E393}</a:tableStyleId>
              </a:tblPr>
              <a:tblGrid>
                <a:gridCol w="952031"/>
                <a:gridCol w="1486161"/>
                <a:gridCol w="1531920"/>
                <a:gridCol w="1106897"/>
              </a:tblGrid>
              <a:tr h="345376">
                <a:tc>
                  <a:txBody>
                    <a:bodyPr/>
                    <a:lstStyle/>
                    <a:p>
                      <a:pPr algn="ctr"/>
                      <a:r>
                        <a:rPr lang="en-US" altLang="zh-TW" dirty="0" err="1" smtClean="0"/>
                        <a:t>i</a:t>
                      </a:r>
                      <a:endParaRPr lang="zh-TW" altLang="en-US" dirty="0"/>
                    </a:p>
                  </a:txBody>
                  <a:tcPr/>
                </a:tc>
                <a:tc>
                  <a:txBody>
                    <a:bodyPr/>
                    <a:lstStyle/>
                    <a:p>
                      <a:pPr algn="ctr"/>
                      <a:r>
                        <a:rPr lang="en-US" altLang="zh-TW" dirty="0" smtClean="0"/>
                        <a:t>L set</a:t>
                      </a:r>
                      <a:endParaRPr lang="zh-TW" altLang="en-US" dirty="0"/>
                    </a:p>
                  </a:txBody>
                  <a:tcPr/>
                </a:tc>
                <a:tc>
                  <a:txBody>
                    <a:bodyPr/>
                    <a:lstStyle/>
                    <a:p>
                      <a:pPr algn="ctr"/>
                      <a:r>
                        <a:rPr lang="en-US" altLang="zh-TW" dirty="0" smtClean="0"/>
                        <a:t>Mark(term)</a:t>
                      </a:r>
                      <a:endParaRPr lang="zh-TW" altLang="en-US" dirty="0"/>
                    </a:p>
                  </a:txBody>
                  <a:tcPr/>
                </a:tc>
                <a:tc>
                  <a:txBody>
                    <a:bodyPr/>
                    <a:lstStyle/>
                    <a:p>
                      <a:pPr algn="ctr"/>
                      <a:r>
                        <a:rPr lang="en-US" altLang="zh-TW" dirty="0" smtClean="0"/>
                        <a:t>Unmark</a:t>
                      </a:r>
                      <a:endParaRPr lang="zh-TW" altLang="en-US" dirty="0"/>
                    </a:p>
                  </a:txBody>
                  <a:tcPr/>
                </a:tc>
              </a:tr>
              <a:tr h="670561">
                <a:tc>
                  <a:txBody>
                    <a:bodyPr/>
                    <a:lstStyle/>
                    <a:p>
                      <a:pPr algn="ctr"/>
                      <a:r>
                        <a:rPr lang="en-US" altLang="zh-TW" sz="1500" dirty="0" smtClean="0"/>
                        <a:t>1(New)</a:t>
                      </a:r>
                      <a:endParaRPr lang="zh-TW" alt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dirty="0" smtClean="0"/>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zh-TW" altLang="en-US" sz="1500" kern="1200" baseline="-25000" dirty="0" smtClean="0">
                          <a:solidFill>
                            <a:schemeClr val="dk1"/>
                          </a:solidFill>
                          <a:effectLst/>
                          <a:latin typeface="+mn-lt"/>
                          <a:ea typeface="+mn-ea"/>
                          <a:cs typeface="+mn-cs"/>
                        </a:rPr>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en-US" altLang="zh-TW" sz="1500" kern="1200" baseline="-25000" dirty="0" smtClean="0">
                          <a:solidFill>
                            <a:schemeClr val="dk1"/>
                          </a:solidFill>
                          <a:effectLst/>
                          <a:latin typeface="+mn-lt"/>
                          <a:ea typeface="+mn-ea"/>
                          <a:cs typeface="+mn-cs"/>
                        </a:rPr>
                        <a:t> York</a:t>
                      </a:r>
                      <a:r>
                        <a:rPr lang="zh-TW" altLang="en-US" sz="1500" kern="1200" baseline="-25000" dirty="0" smtClean="0">
                          <a:solidFill>
                            <a:schemeClr val="dk1"/>
                          </a:solidFill>
                          <a:effectLst/>
                          <a:latin typeface="+mn-lt"/>
                          <a:ea typeface="+mn-ea"/>
                          <a:cs typeface="+mn-cs"/>
                        </a:rPr>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en-US" altLang="zh-TW" sz="1500" kern="1200" baseline="-25000" dirty="0" smtClean="0">
                          <a:solidFill>
                            <a:schemeClr val="dk1"/>
                          </a:solidFill>
                          <a:effectLst/>
                          <a:latin typeface="+mn-lt"/>
                          <a:ea typeface="+mn-ea"/>
                          <a:cs typeface="+mn-cs"/>
                        </a:rPr>
                        <a:t> City </a:t>
                      </a:r>
                      <a:r>
                        <a:rPr lang="en-US" altLang="zh-TW" sz="1500" dirty="0" smtClean="0"/>
                        <a:t>} </a:t>
                      </a:r>
                      <a:endParaRPr lang="zh-TW" altLang="en-US" sz="1500" dirty="0"/>
                    </a:p>
                  </a:txBody>
                  <a:tcPr/>
                </a:tc>
                <a:tc>
                  <a:txBody>
                    <a:bodyPr/>
                    <a:lstStyle/>
                    <a:p>
                      <a:pPr algn="ctr"/>
                      <a:r>
                        <a:rPr lang="en-US" altLang="zh-TW" sz="1500" dirty="0" err="1" smtClean="0"/>
                        <a:t>New,York,City</a:t>
                      </a:r>
                      <a:endParaRPr lang="zh-TW" altLang="en-US" sz="1500" dirty="0"/>
                    </a:p>
                  </a:txBody>
                  <a:tcPr/>
                </a:tc>
                <a:tc>
                  <a:txBody>
                    <a:bodyPr/>
                    <a:lstStyle/>
                    <a:p>
                      <a:pPr algn="ctr"/>
                      <a:r>
                        <a:rPr lang="en-US" altLang="zh-TW" sz="1500" dirty="0" smtClean="0"/>
                        <a:t>Hall</a:t>
                      </a:r>
                      <a:endParaRPr lang="zh-TW" altLang="en-US" sz="1500" dirty="0"/>
                    </a:p>
                  </a:txBody>
                  <a:tcPr/>
                </a:tc>
              </a:tr>
              <a:tr h="670561">
                <a:tc>
                  <a:txBody>
                    <a:bodyPr/>
                    <a:lstStyle/>
                    <a:p>
                      <a:pPr algn="ctr"/>
                      <a:r>
                        <a:rPr lang="en-US" altLang="zh-TW" sz="1500" dirty="0" smtClean="0"/>
                        <a:t>2(York)</a:t>
                      </a:r>
                      <a:endParaRPr lang="zh-TW" alt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dirty="0" smtClean="0"/>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zh-TW" altLang="en-US" sz="1500" kern="1200" baseline="-25000" dirty="0" smtClean="0">
                          <a:solidFill>
                            <a:schemeClr val="dk1"/>
                          </a:solidFill>
                          <a:effectLst/>
                          <a:latin typeface="+mn-lt"/>
                          <a:ea typeface="+mn-ea"/>
                          <a:cs typeface="+mn-cs"/>
                        </a:rPr>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en-US" altLang="zh-TW" sz="1500" kern="1200" baseline="-25000" dirty="0" smtClean="0">
                          <a:solidFill>
                            <a:schemeClr val="dk1"/>
                          </a:solidFill>
                          <a:effectLst/>
                          <a:latin typeface="+mn-lt"/>
                          <a:ea typeface="+mn-ea"/>
                          <a:cs typeface="+mn-cs"/>
                        </a:rPr>
                        <a:t> York</a:t>
                      </a:r>
                      <a:r>
                        <a:rPr lang="en-US" altLang="zh-TW" sz="1500" kern="1200" dirty="0" smtClean="0">
                          <a:solidFill>
                            <a:schemeClr val="dk1"/>
                          </a:solidFill>
                          <a:effectLst/>
                          <a:latin typeface="+mn-lt"/>
                          <a:ea typeface="+mn-ea"/>
                          <a:cs typeface="+mn-cs"/>
                        </a:rPr>
                        <a:t> </a:t>
                      </a:r>
                      <a:r>
                        <a:rPr lang="zh-TW" altLang="en-US" sz="1500" kern="1200" baseline="-25000" dirty="0" smtClean="0">
                          <a:solidFill>
                            <a:schemeClr val="dk1"/>
                          </a:solidFill>
                          <a:effectLst/>
                          <a:latin typeface="+mn-lt"/>
                          <a:ea typeface="+mn-ea"/>
                          <a:cs typeface="+mn-cs"/>
                        </a:rPr>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en-US" altLang="zh-TW" sz="1500" kern="1200" baseline="-25000" dirty="0" smtClean="0">
                          <a:solidFill>
                            <a:schemeClr val="dk1"/>
                          </a:solidFill>
                          <a:effectLst/>
                          <a:latin typeface="+mn-lt"/>
                          <a:ea typeface="+mn-ea"/>
                          <a:cs typeface="+mn-cs"/>
                        </a:rPr>
                        <a:t> City </a:t>
                      </a:r>
                      <a:r>
                        <a:rPr lang="en-US" altLang="zh-TW" sz="1500" dirty="0" smtClean="0"/>
                        <a:t>} </a:t>
                      </a:r>
                      <a:endParaRPr lang="zh-TW" altLang="en-US" sz="1500" dirty="0"/>
                    </a:p>
                  </a:txBody>
                  <a:tcPr/>
                </a:tc>
                <a:tc>
                  <a:txBody>
                    <a:bodyPr/>
                    <a:lstStyle/>
                    <a:p>
                      <a:pPr algn="ctr"/>
                      <a:r>
                        <a:rPr lang="en-US" altLang="zh-TW" sz="1500" dirty="0" err="1" smtClean="0"/>
                        <a:t>New,York,City</a:t>
                      </a:r>
                      <a:endParaRPr lang="zh-TW" altLang="en-US" sz="1500" dirty="0"/>
                    </a:p>
                  </a:txBody>
                  <a:tcPr/>
                </a:tc>
                <a:tc>
                  <a:txBody>
                    <a:bodyPr/>
                    <a:lstStyle/>
                    <a:p>
                      <a:pPr algn="ctr"/>
                      <a:r>
                        <a:rPr lang="en-US" altLang="zh-TW" sz="1500" dirty="0" smtClean="0"/>
                        <a:t>Hall</a:t>
                      </a:r>
                      <a:endParaRPr lang="zh-TW" altLang="en-US" sz="1500" dirty="0"/>
                    </a:p>
                  </a:txBody>
                  <a:tcPr/>
                </a:tc>
              </a:tr>
              <a:tr h="518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dirty="0" smtClean="0"/>
                        <a:t>3(City)</a:t>
                      </a:r>
                      <a:endParaRPr lang="zh-TW" altLang="en-US" sz="15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dirty="0" smtClean="0"/>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zh-TW" altLang="en-US" sz="1500" kern="1200" baseline="-25000" dirty="0" smtClean="0">
                          <a:solidFill>
                            <a:schemeClr val="dk1"/>
                          </a:solidFill>
                          <a:effectLst/>
                          <a:latin typeface="+mn-lt"/>
                          <a:ea typeface="+mn-ea"/>
                          <a:cs typeface="+mn-cs"/>
                        </a:rPr>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en-US" altLang="zh-TW" sz="1500" kern="1200" baseline="-25000" dirty="0" smtClean="0">
                          <a:solidFill>
                            <a:schemeClr val="dk1"/>
                          </a:solidFill>
                          <a:effectLst/>
                          <a:latin typeface="+mn-lt"/>
                          <a:ea typeface="+mn-ea"/>
                          <a:cs typeface="+mn-cs"/>
                        </a:rPr>
                        <a:t> York</a:t>
                      </a:r>
                      <a:r>
                        <a:rPr lang="en-US" altLang="zh-TW" sz="1500" kern="1200" dirty="0" smtClean="0">
                          <a:solidFill>
                            <a:schemeClr val="dk1"/>
                          </a:solidFill>
                          <a:effectLst/>
                          <a:latin typeface="+mn-lt"/>
                          <a:ea typeface="+mn-ea"/>
                          <a:cs typeface="+mn-cs"/>
                        </a:rPr>
                        <a:t> </a:t>
                      </a:r>
                      <a:r>
                        <a:rPr lang="zh-TW" altLang="en-US" sz="1500" kern="1200" baseline="-25000" dirty="0" smtClean="0">
                          <a:solidFill>
                            <a:schemeClr val="dk1"/>
                          </a:solidFill>
                          <a:effectLst/>
                          <a:latin typeface="+mn-lt"/>
                          <a:ea typeface="+mn-ea"/>
                          <a:cs typeface="+mn-cs"/>
                        </a:rPr>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en-US" altLang="zh-TW" sz="1500" kern="1200" baseline="-25000" dirty="0" smtClean="0">
                          <a:solidFill>
                            <a:schemeClr val="dk1"/>
                          </a:solidFill>
                          <a:effectLst/>
                          <a:latin typeface="+mn-lt"/>
                          <a:ea typeface="+mn-ea"/>
                          <a:cs typeface="+mn-cs"/>
                        </a:rPr>
                        <a:t> City </a:t>
                      </a:r>
                      <a:r>
                        <a:rPr lang="en-US" altLang="zh-TW" sz="1500" dirty="0" smtClean="0"/>
                        <a:t>} </a:t>
                      </a:r>
                      <a:endParaRPr lang="zh-TW" alt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dirty="0" err="1" smtClean="0"/>
                        <a:t>New,York,City</a:t>
                      </a:r>
                      <a:endParaRPr lang="zh-TW" altLang="en-US" sz="15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dirty="0" smtClean="0"/>
                        <a:t>Hall</a:t>
                      </a:r>
                      <a:endParaRPr lang="zh-TW" altLang="en-US" sz="1500" dirty="0" smtClean="0"/>
                    </a:p>
                  </a:txBody>
                  <a:tcPr/>
                </a:tc>
              </a:tr>
              <a:tr h="518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dirty="0" smtClean="0"/>
                        <a:t>4 (Hall)</a:t>
                      </a:r>
                      <a:endParaRPr lang="zh-TW" altLang="en-US" sz="15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dirty="0" smtClean="0"/>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zh-TW" altLang="en-US" sz="1500" kern="1200" baseline="-25000" dirty="0" smtClean="0">
                          <a:solidFill>
                            <a:schemeClr val="dk1"/>
                          </a:solidFill>
                          <a:effectLst/>
                          <a:latin typeface="+mn-lt"/>
                          <a:ea typeface="+mn-ea"/>
                          <a:cs typeface="+mn-cs"/>
                        </a:rPr>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en-US" altLang="zh-TW" sz="1500" kern="1200" baseline="-25000" dirty="0" smtClean="0">
                          <a:solidFill>
                            <a:schemeClr val="dk1"/>
                          </a:solidFill>
                          <a:effectLst/>
                          <a:latin typeface="+mn-lt"/>
                          <a:ea typeface="+mn-ea"/>
                          <a:cs typeface="+mn-cs"/>
                        </a:rPr>
                        <a:t> York</a:t>
                      </a:r>
                      <a:r>
                        <a:rPr lang="en-US" altLang="zh-TW" sz="1500" kern="1200" dirty="0" smtClean="0">
                          <a:solidFill>
                            <a:schemeClr val="dk1"/>
                          </a:solidFill>
                          <a:effectLst/>
                          <a:latin typeface="+mn-lt"/>
                          <a:ea typeface="+mn-ea"/>
                          <a:cs typeface="+mn-cs"/>
                        </a:rPr>
                        <a:t> </a:t>
                      </a:r>
                      <a:r>
                        <a:rPr lang="zh-TW" altLang="en-US" sz="1500" kern="1200" baseline="-25000" dirty="0" smtClean="0">
                          <a:solidFill>
                            <a:schemeClr val="dk1"/>
                          </a:solidFill>
                          <a:effectLst/>
                          <a:latin typeface="+mn-lt"/>
                          <a:ea typeface="+mn-ea"/>
                          <a:cs typeface="+mn-cs"/>
                        </a:rPr>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New</a:t>
                      </a:r>
                      <a:r>
                        <a:rPr lang="en-US" altLang="zh-TW" sz="1500" kern="1200" baseline="-25000" dirty="0" smtClean="0">
                          <a:solidFill>
                            <a:schemeClr val="dk1"/>
                          </a:solidFill>
                          <a:effectLst/>
                          <a:latin typeface="+mn-lt"/>
                          <a:ea typeface="+mn-ea"/>
                          <a:cs typeface="+mn-cs"/>
                        </a:rPr>
                        <a:t> City</a:t>
                      </a:r>
                      <a:r>
                        <a:rPr lang="zh-TW" altLang="en-US" sz="1500" kern="1200" baseline="-25000" dirty="0" smtClean="0">
                          <a:solidFill>
                            <a:schemeClr val="dk1"/>
                          </a:solidFill>
                          <a:effectLst/>
                          <a:latin typeface="+mn-lt"/>
                          <a:ea typeface="+mn-ea"/>
                          <a:cs typeface="+mn-cs"/>
                        </a:rPr>
                        <a:t>，</a:t>
                      </a:r>
                      <a:r>
                        <a:rPr lang="en-US" altLang="zh-TW" sz="1500" kern="1200" dirty="0" err="1" smtClean="0">
                          <a:solidFill>
                            <a:schemeClr val="dk1"/>
                          </a:solidFill>
                          <a:effectLst/>
                          <a:latin typeface="+mn-lt"/>
                          <a:ea typeface="+mn-ea"/>
                          <a:cs typeface="+mn-cs"/>
                        </a:rPr>
                        <a:t>L</a:t>
                      </a:r>
                      <a:r>
                        <a:rPr lang="en-US" altLang="zh-TW" sz="1500" kern="1200" baseline="-25000" dirty="0" err="1" smtClean="0">
                          <a:solidFill>
                            <a:schemeClr val="dk1"/>
                          </a:solidFill>
                          <a:effectLst/>
                          <a:latin typeface="+mn-lt"/>
                          <a:ea typeface="+mn-ea"/>
                          <a:cs typeface="+mn-cs"/>
                        </a:rPr>
                        <a:t>Hall</a:t>
                      </a:r>
                      <a:r>
                        <a:rPr lang="en-US" altLang="zh-TW" sz="1500" dirty="0" smtClean="0"/>
                        <a:t>} </a:t>
                      </a:r>
                      <a:endParaRPr lang="zh-TW" alt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dirty="0" err="1" smtClean="0"/>
                        <a:t>New,York,City,Hall</a:t>
                      </a:r>
                      <a:endParaRPr lang="zh-TW" altLang="en-US" sz="1500" dirty="0" smtClean="0"/>
                    </a:p>
                  </a:txBody>
                  <a:tcPr/>
                </a:tc>
                <a:tc>
                  <a:txBody>
                    <a:bodyPr/>
                    <a:lstStyle/>
                    <a:p>
                      <a:endParaRPr lang="zh-TW" altLang="en-US" dirty="0"/>
                    </a:p>
                  </a:txBody>
                  <a:tcPr/>
                </a:tc>
              </a:tr>
            </a:tbl>
          </a:graphicData>
        </a:graphic>
      </p:graphicFrame>
      <p:sp>
        <p:nvSpPr>
          <p:cNvPr id="37" name="圓角矩形 36"/>
          <p:cNvSpPr/>
          <p:nvPr/>
        </p:nvSpPr>
        <p:spPr>
          <a:xfrm>
            <a:off x="1487599" y="1462798"/>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1303837" y="816467"/>
            <a:ext cx="1159613" cy="369332"/>
          </a:xfrm>
          <a:prstGeom prst="rect">
            <a:avLst/>
          </a:prstGeom>
          <a:noFill/>
        </p:spPr>
        <p:txBody>
          <a:bodyPr wrap="none" rtlCol="0">
            <a:spAutoFit/>
          </a:bodyPr>
          <a:lstStyle/>
          <a:p>
            <a:r>
              <a:rPr lang="en-US" altLang="zh-TW" dirty="0" smtClean="0"/>
              <a:t>New York</a:t>
            </a:r>
            <a:endParaRPr lang="zh-TW" altLang="en-US" dirty="0"/>
          </a:p>
        </p:txBody>
      </p:sp>
      <p:sp>
        <p:nvSpPr>
          <p:cNvPr id="39" name="文字方塊 38"/>
          <p:cNvSpPr txBox="1"/>
          <p:nvPr/>
        </p:nvSpPr>
        <p:spPr>
          <a:xfrm>
            <a:off x="1147383" y="1538253"/>
            <a:ext cx="312906" cy="1477328"/>
          </a:xfrm>
          <a:prstGeom prst="rect">
            <a:avLst/>
          </a:prstGeom>
          <a:noFill/>
        </p:spPr>
        <p:txBody>
          <a:bodyPr wrap="none" rtlCol="0">
            <a:spAutoFit/>
          </a:bodyPr>
          <a:lstStyle/>
          <a:p>
            <a:r>
              <a:rPr lang="en-US" altLang="zh-TW" dirty="0"/>
              <a:t>2</a:t>
            </a:r>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
        <p:nvSpPr>
          <p:cNvPr id="41" name="圓角矩形 40"/>
          <p:cNvSpPr/>
          <p:nvPr/>
        </p:nvSpPr>
        <p:spPr>
          <a:xfrm>
            <a:off x="327986" y="2009987"/>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圓角矩形 41"/>
          <p:cNvSpPr/>
          <p:nvPr/>
        </p:nvSpPr>
        <p:spPr>
          <a:xfrm>
            <a:off x="327986" y="1443402"/>
            <a:ext cx="792088"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p:cNvSpPr txBox="1"/>
          <p:nvPr/>
        </p:nvSpPr>
        <p:spPr>
          <a:xfrm>
            <a:off x="143062" y="821968"/>
            <a:ext cx="1107996" cy="369332"/>
          </a:xfrm>
          <a:prstGeom prst="rect">
            <a:avLst/>
          </a:prstGeom>
          <a:noFill/>
        </p:spPr>
        <p:txBody>
          <a:bodyPr wrap="none" rtlCol="0">
            <a:spAutoFit/>
          </a:bodyPr>
          <a:lstStyle/>
          <a:p>
            <a:r>
              <a:rPr lang="en-US" altLang="zh-TW" dirty="0" smtClean="0"/>
              <a:t>New City</a:t>
            </a:r>
            <a:endParaRPr lang="zh-TW" altLang="en-US" dirty="0"/>
          </a:p>
        </p:txBody>
      </p:sp>
      <p:sp>
        <p:nvSpPr>
          <p:cNvPr id="44" name="文字方塊 43"/>
          <p:cNvSpPr txBox="1"/>
          <p:nvPr/>
        </p:nvSpPr>
        <p:spPr>
          <a:xfrm>
            <a:off x="-12230" y="1518857"/>
            <a:ext cx="312906" cy="1477328"/>
          </a:xfrm>
          <a:prstGeom prst="rect">
            <a:avLst/>
          </a:prstGeom>
          <a:noFill/>
        </p:spPr>
        <p:txBody>
          <a:bodyPr wrap="none" rtlCol="0">
            <a:spAutoFit/>
          </a:bodyPr>
          <a:lstStyle/>
          <a:p>
            <a:r>
              <a:rPr lang="en-US" altLang="zh-TW" dirty="0"/>
              <a:t>2</a:t>
            </a:r>
            <a:endParaRPr lang="en-US" altLang="zh-TW" dirty="0" smtClean="0"/>
          </a:p>
          <a:p>
            <a:endParaRPr lang="en-US" altLang="zh-TW" dirty="0" smtClean="0"/>
          </a:p>
          <a:p>
            <a:r>
              <a:rPr lang="en-US" altLang="zh-TW" dirty="0"/>
              <a:t>3</a:t>
            </a:r>
            <a:endParaRPr lang="en-US" altLang="zh-TW" dirty="0" smtClean="0"/>
          </a:p>
          <a:p>
            <a:endParaRPr lang="en-US" altLang="zh-TW" dirty="0"/>
          </a:p>
          <a:p>
            <a:endParaRPr lang="zh-TW" altLang="en-US" dirty="0"/>
          </a:p>
        </p:txBody>
      </p:sp>
      <mc:AlternateContent xmlns:mc="http://schemas.openxmlformats.org/markup-compatibility/2006" xmlns:a14="http://schemas.microsoft.com/office/drawing/2010/main">
        <mc:Choice Requires="a14">
          <p:sp>
            <p:nvSpPr>
              <p:cNvPr id="45" name="文字方塊 44"/>
              <p:cNvSpPr txBox="1"/>
              <p:nvPr/>
            </p:nvSpPr>
            <p:spPr>
              <a:xfrm>
                <a:off x="5349437" y="4928173"/>
                <a:ext cx="3461204" cy="1268489"/>
              </a:xfrm>
              <a:prstGeom prst="rect">
                <a:avLst/>
              </a:prstGeom>
              <a:noFill/>
            </p:spPr>
            <p:txBody>
              <a:bodyPr wrap="none" rtlCol="0">
                <a:spAutoFit/>
              </a:bodyPr>
              <a:lstStyle/>
              <a:p>
                <a:r>
                  <a:rPr lang="en-US" altLang="zh-TW" b="0" i="1" dirty="0" smtClean="0"/>
                  <a:t>P</a:t>
                </a:r>
                <a14:m>
                  <m:oMath xmlns:m="http://schemas.openxmlformats.org/officeDocument/2006/math">
                    <m:r>
                      <a:rPr lang="en-US" altLang="zh-TW" b="0" i="1" smtClean="0">
                        <a:latin typeface="Cambria Math"/>
                      </a:rPr>
                      <m:t>=</m:t>
                    </m:r>
                    <m:m>
                      <m:mPr>
                        <m:mcs>
                          <m:mc>
                            <m:mcPr>
                              <m:count m:val="1"/>
                              <m:mcJc m:val="center"/>
                            </m:mcPr>
                          </m:mc>
                        </m:mcs>
                        <m:ctrlPr>
                          <a:rPr lang="en-US" altLang="zh-TW" i="1">
                            <a:latin typeface="Cambria Math"/>
                          </a:rPr>
                        </m:ctrlPr>
                      </m:mPr>
                      <m:mr>
                        <m:e>
                          <m:r>
                            <m:rPr>
                              <m:brk m:alnAt="7"/>
                            </m:rPr>
                            <a:rPr lang="en-US" altLang="zh-TW" b="0" i="1" smtClean="0">
                              <a:latin typeface="Cambria Math"/>
                            </a:rPr>
                            <m:t>𝐻</m:t>
                          </m:r>
                          <m:r>
                            <a:rPr lang="en-US" altLang="zh-TW" b="0" i="1" smtClean="0">
                              <a:latin typeface="Cambria Math"/>
                            </a:rPr>
                            <m:t>𝑎𝑙𝑙</m:t>
                          </m:r>
                        </m:e>
                      </m:mr>
                      <m:mr>
                        <m:e>
                          <m:r>
                            <a:rPr lang="en-US" altLang="zh-TW" b="0" i="1" smtClean="0">
                              <a:latin typeface="Cambria Math"/>
                            </a:rPr>
                            <m:t>𝑌𝑜𝑟𝑘</m:t>
                          </m:r>
                        </m:e>
                      </m:mr>
                      <m:mr>
                        <m:e>
                          <m:r>
                            <a:rPr lang="en-US" altLang="zh-TW" b="0" i="1" smtClean="0">
                              <a:latin typeface="Cambria Math"/>
                            </a:rPr>
                            <m:t>𝑁𝑒𝑤</m:t>
                          </m:r>
                        </m:e>
                      </m:mr>
                      <m:mr>
                        <m:e>
                          <m:r>
                            <a:rPr lang="en-US" altLang="zh-TW" b="0" i="1" smtClean="0">
                              <a:latin typeface="Cambria Math"/>
                            </a:rPr>
                            <m:t>𝐶𝑖𝑡𝑦</m:t>
                          </m:r>
                        </m:e>
                      </m:mr>
                    </m:m>
                    <m:d>
                      <m:dPr>
                        <m:begChr m:val="["/>
                        <m:endChr m:val="]"/>
                        <m:ctrlPr>
                          <a:rPr lang="en-US" altLang="zh-TW" i="1">
                            <a:latin typeface="Cambria Math"/>
                          </a:rPr>
                        </m:ctrlPr>
                      </m:dPr>
                      <m:e>
                        <m:m>
                          <m:mPr>
                            <m:mcs>
                              <m:mc>
                                <m:mcPr>
                                  <m:count m:val="4"/>
                                  <m:mcJc m:val="center"/>
                                </m:mcPr>
                              </m:mc>
                            </m:mcs>
                            <m:ctrlPr>
                              <a:rPr lang="en-US" altLang="zh-TW" i="1">
                                <a:latin typeface="Cambria Math"/>
                              </a:rPr>
                            </m:ctrlPr>
                          </m:mPr>
                          <m:mr>
                            <m:e>
                              <m:r>
                                <m:rPr>
                                  <m:nor/>
                                </m:rPr>
                                <a:rPr lang="zh-TW" altLang="en-US"/>
                                <m:t>╳</m:t>
                              </m:r>
                            </m:e>
                            <m:e>
                              <m:r>
                                <a:rPr lang="en-US" altLang="zh-TW" i="1">
                                  <a:latin typeface="Cambria Math"/>
                                </a:rPr>
                                <m:t>     </m:t>
                              </m:r>
                              <m:r>
                                <a:rPr lang="en-US" altLang="zh-TW" i="1" smtClean="0">
                                  <a:solidFill>
                                    <a:srgbClr val="FF0000"/>
                                  </a:solidFill>
                                  <a:latin typeface="Cambria Math"/>
                                </a:rPr>
                                <m:t> </m:t>
                              </m:r>
                              <m:r>
                                <a:rPr lang="en-US" altLang="zh-TW" b="0" i="1" smtClean="0">
                                  <a:solidFill>
                                    <a:schemeClr val="tx1"/>
                                  </a:solidFill>
                                  <a:latin typeface="Cambria Math"/>
                                </a:rPr>
                                <m:t>0</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b="0" i="1" smtClean="0">
                                  <a:latin typeface="Cambria Math"/>
                                </a:rPr>
                                <m:t>0</m:t>
                              </m:r>
                            </m:e>
                            <m:e>
                              <m:r>
                                <m:rPr>
                                  <m:nor/>
                                </m:rPr>
                                <a:rPr lang="en-US" altLang="zh-TW">
                                  <a:solidFill>
                                    <a:srgbClr val="FF0000"/>
                                  </a:solidFill>
                                  <a:latin typeface="Cambria Math"/>
                                </a:rPr>
                                <m:t>    </m:t>
                              </m:r>
                              <m:r>
                                <m:rPr>
                                  <m:nor/>
                                </m:rPr>
                                <a:rPr lang="zh-TW" altLang="en-US"/>
                                <m:t>╳</m:t>
                              </m:r>
                            </m:e>
                            <m:e>
                              <m:r>
                                <a:rPr lang="en-US" altLang="zh-TW" i="1">
                                  <a:latin typeface="Cambria Math"/>
                                </a:rPr>
                                <m:t>      </m:t>
                              </m:r>
                              <m:r>
                                <a:rPr lang="en-US" altLang="zh-TW" b="0" i="1" smtClean="0">
                                  <a:latin typeface="Cambria Math"/>
                                </a:rPr>
                                <m:t>0</m:t>
                              </m:r>
                            </m:e>
                            <m:e>
                              <m:r>
                                <a:rPr lang="en-US" altLang="zh-TW" i="1">
                                  <a:latin typeface="Cambria Math"/>
                                </a:rPr>
                                <m:t>     </m:t>
                              </m:r>
                              <m:r>
                                <a:rPr lang="en-US" altLang="zh-TW" b="0" i="1" smtClean="0">
                                  <a:latin typeface="Cambria Math"/>
                                </a:rPr>
                                <m:t>0</m:t>
                              </m:r>
                            </m:e>
                          </m:mr>
                          <m:mr>
                            <m:e>
                              <m:r>
                                <a:rPr lang="en-US" altLang="zh-TW" i="1">
                                  <a:latin typeface="Cambria Math"/>
                                </a:rPr>
                                <m:t>0</m:t>
                              </m:r>
                            </m:e>
                            <m:e>
                              <m:r>
                                <a:rPr lang="en-US" altLang="zh-TW" i="1">
                                  <a:latin typeface="Cambria Math"/>
                                </a:rPr>
                                <m:t>      </m:t>
                              </m:r>
                              <m:r>
                                <a:rPr lang="en-US" altLang="zh-TW" b="0" i="1" smtClean="0">
                                  <a:latin typeface="Cambria Math"/>
                                </a:rPr>
                                <m:t>1</m:t>
                              </m:r>
                            </m:e>
                            <m:e>
                              <m:r>
                                <m:rPr>
                                  <m:nor/>
                                </m:rPr>
                                <a:rPr lang="en-US" altLang="zh-TW">
                                  <a:latin typeface="Cambria Math"/>
                                </a:rPr>
                                <m:t>    </m:t>
                              </m:r>
                              <m:r>
                                <m:rPr>
                                  <m:nor/>
                                </m:rPr>
                                <a:rPr lang="zh-TW" altLang="en-US"/>
                                <m:t>╳</m:t>
                              </m:r>
                            </m:e>
                            <m:e>
                              <m:r>
                                <a:rPr lang="en-US" altLang="zh-TW" i="1">
                                  <a:latin typeface="Cambria Math"/>
                                </a:rPr>
                                <m:t>     </m:t>
                              </m:r>
                              <m:r>
                                <a:rPr lang="en-US" altLang="zh-TW" b="0" i="1" smtClean="0">
                                  <a:solidFill>
                                    <a:schemeClr val="tx1"/>
                                  </a:solidFill>
                                  <a:latin typeface="Cambria Math"/>
                                </a:rPr>
                                <m:t>1</m:t>
                              </m:r>
                            </m:e>
                          </m:mr>
                          <m:mr>
                            <m:e>
                              <m:r>
                                <a:rPr lang="en-US" altLang="zh-TW" i="1">
                                  <a:latin typeface="Cambria Math"/>
                                </a:rPr>
                                <m:t>0</m:t>
                              </m:r>
                            </m:e>
                            <m:e>
                              <m:r>
                                <a:rPr lang="en-US" altLang="zh-TW" i="1">
                                  <a:latin typeface="Cambria Math"/>
                                </a:rPr>
                                <m:t>      0</m:t>
                              </m:r>
                            </m:e>
                            <m:e>
                              <m:r>
                                <a:rPr lang="en-US" altLang="zh-TW" i="1">
                                  <a:latin typeface="Cambria Math"/>
                                </a:rPr>
                                <m:t>      </m:t>
                              </m:r>
                              <m:r>
                                <a:rPr lang="en-US" altLang="zh-TW" b="0" i="1" smtClean="0">
                                  <a:latin typeface="Cambria Math"/>
                                </a:rPr>
                                <m:t>0</m:t>
                              </m:r>
                            </m:e>
                            <m:e>
                              <m:r>
                                <m:rPr>
                                  <m:nor/>
                                </m:rPr>
                                <a:rPr lang="en-US" altLang="zh-TW">
                                  <a:latin typeface="Cambria Math"/>
                                </a:rPr>
                                <m:t>   </m:t>
                              </m:r>
                              <m:r>
                                <m:rPr>
                                  <m:nor/>
                                </m:rPr>
                                <a:rPr lang="zh-TW" altLang="en-US"/>
                                <m:t>╳</m:t>
                              </m:r>
                            </m:e>
                          </m:mr>
                        </m:m>
                      </m:e>
                    </m:d>
                  </m:oMath>
                </a14:m>
                <a:endParaRPr lang="zh-TW" altLang="en-US"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5349437" y="4928173"/>
                <a:ext cx="3461204" cy="1268489"/>
              </a:xfrm>
              <a:prstGeom prst="rect">
                <a:avLst/>
              </a:prstGeom>
              <a:blipFill rotWithShape="1">
                <a:blip r:embed="rId2"/>
                <a:stretch>
                  <a:fillRect l="-158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矩形 45"/>
              <p:cNvSpPr/>
              <p:nvPr/>
            </p:nvSpPr>
            <p:spPr>
              <a:xfrm>
                <a:off x="5972285" y="4590644"/>
                <a:ext cx="3046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US" altLang="zh-TW" i="1" smtClean="0">
                              <a:latin typeface="Cambria Math"/>
                            </a:rPr>
                          </m:ctrlPr>
                        </m:mPr>
                        <m:mr>
                          <m:e>
                            <m:r>
                              <m:rPr>
                                <m:brk m:alnAt="7"/>
                              </m:rPr>
                              <a:rPr lang="en-US" altLang="zh-TW" b="0" i="1" smtClean="0">
                                <a:latin typeface="Cambria Math"/>
                              </a:rPr>
                              <m:t> </m:t>
                            </m:r>
                            <m:r>
                              <a:rPr lang="en-US" altLang="zh-TW" b="0" i="1" smtClean="0">
                                <a:latin typeface="Cambria Math"/>
                              </a:rPr>
                              <m:t>    </m:t>
                            </m:r>
                            <m:r>
                              <a:rPr lang="en-US" altLang="zh-TW" i="1">
                                <a:latin typeface="Cambria Math"/>
                              </a:rPr>
                              <m:t>𝐻𝑎𝑙𝑙</m:t>
                            </m:r>
                          </m:e>
                          <m:e>
                            <m:r>
                              <a:rPr lang="en-US" altLang="zh-TW" i="1">
                                <a:latin typeface="Cambria Math"/>
                              </a:rPr>
                              <m:t>𝑌𝑜𝑟𝑘</m:t>
                            </m:r>
                          </m:e>
                          <m:e>
                            <m:r>
                              <a:rPr lang="en-US" altLang="zh-TW" i="1">
                                <a:latin typeface="Cambria Math"/>
                              </a:rPr>
                              <m:t>𝑁𝑒𝑤</m:t>
                            </m:r>
                          </m:e>
                          <m:e>
                            <m:r>
                              <a:rPr lang="en-US" altLang="zh-TW" i="1">
                                <a:latin typeface="Cambria Math"/>
                              </a:rPr>
                              <m:t>𝐶𝑖𝑡𝑦</m:t>
                            </m:r>
                          </m:e>
                        </m:mr>
                      </m:m>
                    </m:oMath>
                  </m:oMathPara>
                </a14:m>
                <a:endParaRPr lang="zh-TW" altLang="en-US" dirty="0"/>
              </a:p>
            </p:txBody>
          </p:sp>
        </mc:Choice>
        <mc:Fallback xmlns="">
          <p:sp>
            <p:nvSpPr>
              <p:cNvPr id="46" name="矩形 45"/>
              <p:cNvSpPr>
                <a:spLocks noRot="1" noChangeAspect="1" noMove="1" noResize="1" noEditPoints="1" noAdjustHandles="1" noChangeArrowheads="1" noChangeShapeType="1" noTextEdit="1"/>
              </p:cNvSpPr>
              <p:nvPr/>
            </p:nvSpPr>
            <p:spPr>
              <a:xfrm>
                <a:off x="5972285" y="4590644"/>
                <a:ext cx="3046731" cy="369332"/>
              </a:xfrm>
              <a:prstGeom prst="rect">
                <a:avLst/>
              </a:prstGeom>
              <a:blipFill rotWithShape="1">
                <a:blip r:embed="rId3"/>
                <a:stretch>
                  <a:fillRect b="-983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3397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a:t>
            </a:fld>
            <a:endParaRPr lang="zh-TW" altLang="en-US" sz="2000" dirty="0">
              <a:solidFill>
                <a:schemeClr val="tx1"/>
              </a:solidFill>
            </a:endParaRPr>
          </a:p>
        </p:txBody>
      </p:sp>
      <p:sp>
        <p:nvSpPr>
          <p:cNvPr id="8"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a:solidFill>
                  <a:schemeClr val="tx1"/>
                </a:solidFill>
                <a:effectLst>
                  <a:outerShdw blurRad="50800" dist="38100" dir="2700000" algn="tl" rotWithShape="0">
                    <a:prstClr val="black">
                      <a:alpha val="40000"/>
                    </a:prstClr>
                  </a:outerShdw>
                </a:effectLst>
              </a:rPr>
              <a:t>Introduction</a:t>
            </a:r>
            <a:endParaRPr lang="zh-TW" altLang="en-US" sz="4300" b="0" dirty="0">
              <a:solidFill>
                <a:schemeClr val="tx1"/>
              </a:solidFill>
              <a:effectLst>
                <a:outerShdw blurRad="38100" dist="38100" dir="2700000" algn="tl">
                  <a:srgbClr val="000000">
                    <a:alpha val="43137"/>
                  </a:srgbClr>
                </a:outerShdw>
              </a:effectLst>
            </a:endParaRPr>
          </a:p>
        </p:txBody>
      </p:sp>
      <p:sp>
        <p:nvSpPr>
          <p:cNvPr id="10" name="內容版面配置區 2"/>
          <p:cNvSpPr>
            <a:spLocks noGrp="1"/>
          </p:cNvSpPr>
          <p:nvPr>
            <p:ph idx="4294967295"/>
          </p:nvPr>
        </p:nvSpPr>
        <p:spPr>
          <a:xfrm>
            <a:off x="697866" y="1417638"/>
            <a:ext cx="7498080" cy="4800600"/>
          </a:xfrm>
          <a:prstGeom prst="rect">
            <a:avLst/>
          </a:prstGeom>
        </p:spPr>
        <p:txBody>
          <a:bodyPr>
            <a:normAutofit/>
          </a:bodyPr>
          <a:lstStyle/>
          <a:p>
            <a:pPr algn="just">
              <a:buFont typeface="Arial" pitchFamily="34" charset="0"/>
              <a:buChar char="•"/>
            </a:pPr>
            <a:r>
              <a:rPr lang="en-US" altLang="zh-TW" dirty="0" err="1" smtClean="0"/>
              <a:t>Precomputation</a:t>
            </a:r>
            <a:r>
              <a:rPr lang="en-US" altLang="zh-TW" dirty="0" smtClean="0"/>
              <a:t> </a:t>
            </a:r>
            <a:r>
              <a:rPr lang="en-US" altLang="zh-TW" dirty="0"/>
              <a:t>of common term co-occurrences has </a:t>
            </a:r>
            <a:r>
              <a:rPr lang="en-US" altLang="zh-TW" dirty="0" smtClean="0"/>
              <a:t>been successfully </a:t>
            </a:r>
            <a:r>
              <a:rPr lang="en-US" altLang="zh-TW" dirty="0"/>
              <a:t>applied to improve query performance in </a:t>
            </a:r>
            <a:r>
              <a:rPr lang="en-US" altLang="zh-TW" dirty="0" smtClean="0"/>
              <a:t>large scale </a:t>
            </a:r>
            <a:r>
              <a:rPr lang="en-US" altLang="zh-TW" dirty="0"/>
              <a:t>search engines based on inverted indexes</a:t>
            </a:r>
            <a:r>
              <a:rPr lang="en-US" altLang="zh-TW" dirty="0" smtClean="0"/>
              <a:t>.</a:t>
            </a:r>
          </a:p>
          <a:p>
            <a:pPr algn="just">
              <a:buFont typeface="Arial" pitchFamily="34" charset="0"/>
              <a:buChar char="•"/>
            </a:pPr>
            <a:endParaRPr lang="en-US" altLang="zh-TW" dirty="0" smtClean="0"/>
          </a:p>
          <a:p>
            <a:pPr algn="just">
              <a:buFont typeface="Arial" pitchFamily="34" charset="0"/>
              <a:buChar char="•"/>
            </a:pPr>
            <a:r>
              <a:rPr lang="en-US" altLang="zh-TW" dirty="0"/>
              <a:t>Inverted indexes have been successfully deployed to </a:t>
            </a:r>
            <a:r>
              <a:rPr lang="en-US" altLang="zh-TW" dirty="0" smtClean="0"/>
              <a:t>solve scalable </a:t>
            </a:r>
            <a:r>
              <a:rPr lang="en-US" altLang="zh-TW" dirty="0"/>
              <a:t>retrieval problems </a:t>
            </a:r>
            <a:r>
              <a:rPr lang="en-US" altLang="zh-TW" dirty="0" smtClean="0"/>
              <a:t>where documents </a:t>
            </a:r>
            <a:r>
              <a:rPr lang="en-US" altLang="zh-TW" dirty="0"/>
              <a:t>are </a:t>
            </a:r>
            <a:r>
              <a:rPr lang="en-US" altLang="zh-TW" dirty="0" smtClean="0"/>
              <a:t>represented as </a:t>
            </a:r>
            <a:r>
              <a:rPr lang="en-US" altLang="zh-TW" dirty="0"/>
              <a:t>bags of terms</a:t>
            </a:r>
            <a:r>
              <a:rPr lang="en-US" altLang="zh-TW" dirty="0" smtClean="0"/>
              <a:t>.</a:t>
            </a:r>
          </a:p>
          <a:p>
            <a:pPr algn="just">
              <a:buFont typeface="Arial" pitchFamily="34" charset="0"/>
              <a:buChar char="•"/>
            </a:pPr>
            <a:endParaRPr lang="en-US" altLang="zh-TW" dirty="0" smtClean="0"/>
          </a:p>
          <a:p>
            <a:pPr algn="just">
              <a:buFont typeface="Arial" pitchFamily="34" charset="0"/>
              <a:buChar char="•"/>
            </a:pPr>
            <a:r>
              <a:rPr lang="en-US" altLang="zh-TW" dirty="0"/>
              <a:t>Each term t is associated with a </a:t>
            </a:r>
            <a:r>
              <a:rPr lang="en-US" altLang="zh-TW" dirty="0" smtClean="0"/>
              <a:t>posting list</a:t>
            </a:r>
            <a:r>
              <a:rPr lang="en-US" altLang="zh-TW" dirty="0"/>
              <a:t>, which encodes the documents that contain t.</a:t>
            </a:r>
            <a:endParaRPr lang="en-US" altLang="zh-TW" dirty="0" smtClean="0"/>
          </a:p>
          <a:p>
            <a:pPr>
              <a:buFont typeface="Arial" pitchFamily="34" charset="0"/>
              <a:buChar char="•"/>
            </a:pPr>
            <a:endParaRPr lang="en-US" altLang="zh-TW" sz="2400" dirty="0"/>
          </a:p>
          <a:p>
            <a:pPr algn="just">
              <a:buClr>
                <a:srgbClr val="002060"/>
              </a:buClr>
              <a:buFont typeface="Wingdings 2" pitchFamily="18" charset="2"/>
              <a:buChar char="è"/>
            </a:pPr>
            <a:endParaRPr lang="en-US" altLang="zh-TW" sz="2400" dirty="0" smtClean="0"/>
          </a:p>
          <a:p>
            <a:pPr algn="just">
              <a:buClr>
                <a:srgbClr val="002060"/>
              </a:buClr>
              <a:buFont typeface="Wingdings 2" pitchFamily="18" charset="2"/>
              <a:buChar char="è"/>
            </a:pPr>
            <a:endParaRPr lang="zh-TW" altLang="en-US" dirty="0"/>
          </a:p>
        </p:txBody>
      </p:sp>
    </p:spTree>
    <p:extLst>
      <p:ext uri="{BB962C8B-B14F-4D97-AF65-F5344CB8AC3E}">
        <p14:creationId xmlns:p14="http://schemas.microsoft.com/office/powerpoint/2010/main" val="1418320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30</a:t>
            </a:fld>
            <a:endParaRPr lang="zh-TW" altLang="en-US" sz="2000" dirty="0">
              <a:solidFill>
                <a:schemeClr val="tx1"/>
              </a:solidFill>
            </a:endParaRPr>
          </a:p>
        </p:txBody>
      </p:sp>
      <p:sp>
        <p:nvSpPr>
          <p:cNvPr id="6" name="內容版面配置區 2"/>
          <p:cNvSpPr>
            <a:spLocks noGrp="1"/>
          </p:cNvSpPr>
          <p:nvPr>
            <p:ph idx="4294967295"/>
          </p:nvPr>
        </p:nvSpPr>
        <p:spPr>
          <a:xfrm>
            <a:off x="697866" y="1417638"/>
            <a:ext cx="7498080" cy="4800600"/>
          </a:xfrm>
          <a:prstGeom prst="rect">
            <a:avLst/>
          </a:prstGeom>
        </p:spPr>
        <p:txBody>
          <a:bodyPr>
            <a:normAutofit/>
          </a:bodyPr>
          <a:lstStyle/>
          <a:p>
            <a:pPr marL="45720" indent="0" algn="just">
              <a:buNone/>
            </a:pPr>
            <a:r>
              <a:rPr lang="en-US" altLang="zh-TW" sz="2100" dirty="0" smtClean="0">
                <a:solidFill>
                  <a:srgbClr val="7030A0"/>
                </a:solidFill>
                <a:effectLst>
                  <a:outerShdw blurRad="38100" dist="38100" dir="2700000" algn="tl">
                    <a:srgbClr val="000000">
                      <a:alpha val="43137"/>
                    </a:srgbClr>
                  </a:outerShdw>
                </a:effectLst>
              </a:rPr>
              <a:t>Hybrid:</a:t>
            </a:r>
          </a:p>
          <a:p>
            <a:pPr marL="502920" indent="-457200">
              <a:buSzPct val="110000"/>
              <a:buAutoNum type="arabicPeriod"/>
            </a:pPr>
            <a:r>
              <a:rPr lang="en-US" altLang="zh-TW" sz="2000" dirty="0" smtClean="0">
                <a:solidFill>
                  <a:schemeClr val="tx1"/>
                </a:solidFill>
              </a:rPr>
              <a:t>invokes </a:t>
            </a:r>
            <a:r>
              <a:rPr lang="en-US" altLang="zh-TW" sz="2000" dirty="0">
                <a:solidFill>
                  <a:schemeClr val="tx1"/>
                </a:solidFill>
              </a:rPr>
              <a:t>Algorithm 3 </a:t>
            </a:r>
            <a:r>
              <a:rPr lang="en-US" altLang="zh-TW" sz="2000" dirty="0" smtClean="0">
                <a:solidFill>
                  <a:schemeClr val="tx1"/>
                </a:solidFill>
              </a:rPr>
              <a:t>to identify </a:t>
            </a:r>
            <a:r>
              <a:rPr lang="en-US" altLang="zh-TW" sz="2000" dirty="0" err="1">
                <a:solidFill>
                  <a:schemeClr val="tx1"/>
                </a:solidFill>
              </a:rPr>
              <a:t>precomputed</a:t>
            </a:r>
            <a:r>
              <a:rPr lang="en-US" altLang="zh-TW" sz="2000" dirty="0">
                <a:solidFill>
                  <a:schemeClr val="tx1"/>
                </a:solidFill>
              </a:rPr>
              <a:t> </a:t>
            </a:r>
            <a:r>
              <a:rPr lang="en-US" altLang="zh-TW" sz="2000" dirty="0" smtClean="0">
                <a:solidFill>
                  <a:schemeClr val="tx1"/>
                </a:solidFill>
              </a:rPr>
              <a:t>lists          </a:t>
            </a:r>
            <a:r>
              <a:rPr lang="zh-TW" altLang="en-US" sz="2000" dirty="0" smtClean="0">
                <a:solidFill>
                  <a:schemeClr val="tx1"/>
                </a:solidFill>
              </a:rPr>
              <a:t>             </a:t>
            </a:r>
            <a:r>
              <a:rPr lang="en-US" altLang="zh-TW" sz="2000" dirty="0" smtClean="0">
                <a:solidFill>
                  <a:schemeClr val="tx1"/>
                </a:solidFill>
              </a:rPr>
              <a:t>   </a:t>
            </a:r>
            <a:r>
              <a:rPr lang="zh-TW" altLang="en-US" sz="2000" dirty="0" smtClean="0">
                <a:solidFill>
                  <a:schemeClr val="tx1"/>
                </a:solidFill>
              </a:rPr>
              <a:t>→</a:t>
            </a:r>
            <a:r>
              <a:rPr lang="en-US" altLang="zh-TW" sz="2000" dirty="0" smtClean="0">
                <a:solidFill>
                  <a:schemeClr val="tx1"/>
                </a:solidFill>
              </a:rPr>
              <a:t>minimizing |</a:t>
            </a:r>
            <a:r>
              <a:rPr lang="en-US" altLang="zh-TW" sz="2000" dirty="0">
                <a:solidFill>
                  <a:schemeClr val="tx1"/>
                </a:solidFill>
              </a:rPr>
              <a:t>L</a:t>
            </a:r>
            <a:r>
              <a:rPr lang="en-US" altLang="zh-TW" sz="2000" baseline="-25000" dirty="0">
                <a:solidFill>
                  <a:schemeClr val="tx1"/>
                </a:solidFill>
              </a:rPr>
              <a:t>1</a:t>
            </a:r>
            <a:r>
              <a:rPr lang="en-US" altLang="zh-TW" sz="2000" dirty="0" smtClean="0">
                <a:solidFill>
                  <a:schemeClr val="tx1"/>
                </a:solidFill>
              </a:rPr>
              <a:t>|</a:t>
            </a:r>
          </a:p>
          <a:p>
            <a:pPr marL="502920" indent="-457200">
              <a:buSzPct val="110000"/>
              <a:buAutoNum type="arabicPeriod"/>
            </a:pPr>
            <a:endParaRPr lang="en-US" altLang="zh-TW" sz="2000" dirty="0" smtClean="0">
              <a:solidFill>
                <a:schemeClr val="tx1"/>
              </a:solidFill>
            </a:endParaRPr>
          </a:p>
          <a:p>
            <a:pPr marL="502920" indent="-457200">
              <a:buSzPct val="110000"/>
              <a:buAutoNum type="arabicPeriod"/>
            </a:pPr>
            <a:endParaRPr lang="en-US" altLang="zh-TW" sz="2000" dirty="0" smtClean="0">
              <a:solidFill>
                <a:schemeClr val="tx1"/>
              </a:solidFill>
            </a:endParaRPr>
          </a:p>
          <a:p>
            <a:pPr marL="502920" indent="-457200">
              <a:buSzPct val="110000"/>
              <a:buAutoNum type="arabicPeriod"/>
            </a:pPr>
            <a:r>
              <a:rPr lang="en-US" altLang="zh-TW" sz="2000" dirty="0" smtClean="0">
                <a:solidFill>
                  <a:schemeClr val="tx1"/>
                </a:solidFill>
              </a:rPr>
              <a:t>invokes </a:t>
            </a:r>
            <a:r>
              <a:rPr lang="en-US" altLang="zh-TW" sz="2000" dirty="0">
                <a:solidFill>
                  <a:schemeClr val="tx1"/>
                </a:solidFill>
              </a:rPr>
              <a:t>Algorithm 2 </a:t>
            </a:r>
            <a:r>
              <a:rPr lang="en-US" altLang="zh-TW" sz="2000" dirty="0" smtClean="0">
                <a:solidFill>
                  <a:schemeClr val="tx1"/>
                </a:solidFill>
              </a:rPr>
              <a:t>for removing </a:t>
            </a:r>
            <a:r>
              <a:rPr lang="en-US" altLang="zh-TW" sz="2000" dirty="0">
                <a:solidFill>
                  <a:schemeClr val="tx1"/>
                </a:solidFill>
              </a:rPr>
              <a:t>some of these lists that are covered by </a:t>
            </a:r>
            <a:r>
              <a:rPr lang="en-US" altLang="zh-TW" sz="2000" dirty="0" smtClean="0">
                <a:solidFill>
                  <a:schemeClr val="tx1"/>
                </a:solidFill>
              </a:rPr>
              <a:t>bitmaps in </a:t>
            </a:r>
            <a:r>
              <a:rPr lang="en-US" altLang="zh-TW" sz="2000" dirty="0">
                <a:solidFill>
                  <a:schemeClr val="tx1"/>
                </a:solidFill>
              </a:rPr>
              <a:t>shorter lists.</a:t>
            </a:r>
            <a:endParaRPr lang="en-US" altLang="zh-TW" sz="2100" dirty="0" smtClean="0">
              <a:solidFill>
                <a:schemeClr val="tx1"/>
              </a:solidFill>
              <a:effectLst>
                <a:outerShdw blurRad="38100" dist="38100" dir="2700000" algn="tl">
                  <a:srgbClr val="000000">
                    <a:alpha val="43137"/>
                  </a:srgbClr>
                </a:outerShdw>
              </a:effectLst>
            </a:endParaRPr>
          </a:p>
        </p:txBody>
      </p:sp>
      <p:sp>
        <p:nvSpPr>
          <p:cNvPr id="7"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Query evaluation</a:t>
            </a:r>
            <a:endParaRPr lang="zh-TW" altLang="en-US" sz="4300" b="0" dirty="0">
              <a:solidFill>
                <a:schemeClr val="tx1"/>
              </a:solidFill>
              <a:effectLst>
                <a:outerShdw blurRad="38100" dist="38100" dir="2700000" algn="tl">
                  <a:srgbClr val="000000">
                    <a:alpha val="43137"/>
                  </a:srgbClr>
                </a:outerShdw>
              </a:effectLst>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746" y="2420888"/>
            <a:ext cx="3467100" cy="74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橢圓 8"/>
          <p:cNvSpPr/>
          <p:nvPr/>
        </p:nvSpPr>
        <p:spPr>
          <a:xfrm>
            <a:off x="5076056" y="2420888"/>
            <a:ext cx="504056" cy="648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p:nvPr/>
        </p:nvCxnSpPr>
        <p:spPr>
          <a:xfrm>
            <a:off x="3419872" y="2420888"/>
            <a:ext cx="1512168"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630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31</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Experimental results</a:t>
            </a:r>
            <a:endParaRPr lang="zh-TW" altLang="en-US" sz="4300" b="0" dirty="0">
              <a:solidFill>
                <a:schemeClr val="tx1"/>
              </a:solidFill>
              <a:effectLst>
                <a:outerShdw blurRad="38100" dist="38100" dir="2700000" algn="tl">
                  <a:srgbClr val="000000">
                    <a:alpha val="43137"/>
                  </a:srgbClr>
                </a:outerShdw>
              </a:effectLst>
            </a:endParaRPr>
          </a:p>
        </p:txBody>
      </p:sp>
      <p:sp>
        <p:nvSpPr>
          <p:cNvPr id="7" name="矩形 6"/>
          <p:cNvSpPr/>
          <p:nvPr/>
        </p:nvSpPr>
        <p:spPr>
          <a:xfrm>
            <a:off x="611560" y="1417638"/>
            <a:ext cx="7920880" cy="4401205"/>
          </a:xfrm>
          <a:prstGeom prst="rect">
            <a:avLst/>
          </a:prstGeom>
        </p:spPr>
        <p:txBody>
          <a:bodyPr wrap="square">
            <a:spAutoFit/>
          </a:bodyPr>
          <a:lstStyle/>
          <a:p>
            <a:pPr marL="342900" indent="-342900" algn="just">
              <a:buFont typeface="Wingdings" pitchFamily="2" charset="2"/>
              <a:buChar char="Ø"/>
            </a:pPr>
            <a:r>
              <a:rPr lang="en-US" altLang="zh-TW" sz="2000" dirty="0"/>
              <a:t>R</a:t>
            </a:r>
            <a:r>
              <a:rPr lang="en-US" altLang="zh-TW" sz="2000" dirty="0" smtClean="0"/>
              <a:t>eport </a:t>
            </a:r>
            <a:r>
              <a:rPr lang="en-US" altLang="zh-TW" sz="2000" dirty="0"/>
              <a:t>in memory list </a:t>
            </a:r>
            <a:r>
              <a:rPr lang="en-US" altLang="zh-TW" sz="2000" dirty="0" smtClean="0"/>
              <a:t>access latencies </a:t>
            </a:r>
            <a:r>
              <a:rPr lang="en-US" altLang="zh-TW" sz="2000" dirty="0"/>
              <a:t>measured after query rewrite and after </a:t>
            </a:r>
            <a:r>
              <a:rPr lang="en-US" altLang="zh-TW" sz="2000" dirty="0" smtClean="0"/>
              <a:t>preloading all </a:t>
            </a:r>
            <a:r>
              <a:rPr lang="en-US" altLang="zh-TW" sz="2000" dirty="0"/>
              <a:t>posting lists into memory, averaged over several runs</a:t>
            </a:r>
            <a:r>
              <a:rPr lang="en-US" altLang="zh-TW" sz="2000" dirty="0" smtClean="0"/>
              <a:t>.</a:t>
            </a:r>
          </a:p>
          <a:p>
            <a:pPr marL="342900" indent="-342900" algn="just">
              <a:buFont typeface="Wingdings" pitchFamily="2" charset="2"/>
              <a:buChar char="Ø"/>
            </a:pPr>
            <a:endParaRPr lang="en-US" altLang="zh-TW" sz="2000" dirty="0" smtClean="0"/>
          </a:p>
          <a:p>
            <a:pPr marL="342900" indent="-342900" algn="just">
              <a:buFont typeface="Wingdings" pitchFamily="2" charset="2"/>
              <a:buChar char="Ø"/>
            </a:pPr>
            <a:r>
              <a:rPr lang="en-US" altLang="zh-TW" sz="2000" dirty="0"/>
              <a:t>I</a:t>
            </a:r>
            <a:r>
              <a:rPr lang="en-US" altLang="zh-TW" sz="2000" dirty="0" smtClean="0"/>
              <a:t>ndexed </a:t>
            </a:r>
            <a:r>
              <a:rPr lang="en-US" altLang="zh-TW" sz="2000" dirty="0"/>
              <a:t>the TREC WT10g corpus consisting of </a:t>
            </a:r>
            <a:r>
              <a:rPr lang="en-US" altLang="zh-TW" sz="2000" dirty="0" smtClean="0"/>
              <a:t>1.68 million </a:t>
            </a:r>
            <a:r>
              <a:rPr lang="en-US" altLang="zh-TW" sz="2000" dirty="0"/>
              <a:t>web </a:t>
            </a:r>
            <a:r>
              <a:rPr lang="en-US" altLang="zh-TW" sz="2000" dirty="0" smtClean="0"/>
              <a:t>pages.</a:t>
            </a:r>
          </a:p>
          <a:p>
            <a:pPr marL="342900" indent="-342900" algn="just">
              <a:buFont typeface="Wingdings" pitchFamily="2" charset="2"/>
              <a:buChar char="Ø"/>
            </a:pPr>
            <a:endParaRPr lang="en-US" altLang="zh-TW" sz="2000" dirty="0" smtClean="0"/>
          </a:p>
          <a:p>
            <a:pPr marL="342900" indent="-342900" algn="just">
              <a:buFont typeface="Wingdings" pitchFamily="2" charset="2"/>
              <a:buChar char="Ø"/>
            </a:pPr>
            <a:r>
              <a:rPr lang="en-US" altLang="zh-TW" sz="2000" dirty="0"/>
              <a:t>B</a:t>
            </a:r>
            <a:r>
              <a:rPr lang="en-US" altLang="zh-TW" sz="2000" dirty="0" smtClean="0"/>
              <a:t>uilt an inverted index </a:t>
            </a:r>
            <a:r>
              <a:rPr lang="en-US" altLang="zh-TW" sz="2000" dirty="0"/>
              <a:t>where each posting contains a </a:t>
            </a:r>
            <a:r>
              <a:rPr lang="en-US" altLang="zh-TW" sz="2000" dirty="0" err="1"/>
              <a:t>docid</a:t>
            </a:r>
            <a:r>
              <a:rPr lang="en-US" altLang="zh-TW" sz="2000" dirty="0"/>
              <a:t> of  </a:t>
            </a:r>
            <a:r>
              <a:rPr lang="en-US" altLang="zh-TW" sz="2000" dirty="0" smtClean="0"/>
              <a:t>four </a:t>
            </a:r>
            <a:r>
              <a:rPr lang="en-US" altLang="zh-TW" sz="2000" dirty="0"/>
              <a:t>bytes </a:t>
            </a:r>
            <a:r>
              <a:rPr lang="en-US" altLang="zh-TW" sz="2000" dirty="0" smtClean="0"/>
              <a:t>and </a:t>
            </a:r>
            <a:r>
              <a:rPr lang="en-US" altLang="zh-TW" sz="2000" dirty="0"/>
              <a:t>variable size payload containing </a:t>
            </a:r>
            <a:r>
              <a:rPr lang="en-US" altLang="zh-TW" sz="2000" dirty="0" smtClean="0"/>
              <a:t>bitmaps.</a:t>
            </a:r>
          </a:p>
          <a:p>
            <a:pPr marL="342900" indent="-342900" algn="just">
              <a:buFont typeface="Wingdings" pitchFamily="2" charset="2"/>
              <a:buChar char="Ø"/>
            </a:pPr>
            <a:endParaRPr lang="en-US" altLang="zh-TW" sz="2000" dirty="0" smtClean="0"/>
          </a:p>
          <a:p>
            <a:pPr marL="342900" indent="-342900" algn="just">
              <a:buFont typeface="Wingdings" pitchFamily="2" charset="2"/>
              <a:buChar char="Ø"/>
            </a:pPr>
            <a:r>
              <a:rPr lang="en-US" altLang="zh-TW" sz="2000" dirty="0" smtClean="0"/>
              <a:t>Used the </a:t>
            </a:r>
            <a:r>
              <a:rPr lang="en-US" altLang="zh-TW" sz="2000" b="1" dirty="0"/>
              <a:t>AOL query </a:t>
            </a:r>
            <a:r>
              <a:rPr lang="en-US" altLang="zh-TW" sz="2000" b="1" dirty="0" smtClean="0"/>
              <a:t>log </a:t>
            </a:r>
            <a:r>
              <a:rPr lang="en-US" altLang="zh-TW" sz="2000" dirty="0" smtClean="0"/>
              <a:t>and sorted </a:t>
            </a:r>
            <a:r>
              <a:rPr lang="en-US" altLang="zh-TW" sz="2000" dirty="0"/>
              <a:t>all of the queries according to their timestamps </a:t>
            </a:r>
            <a:r>
              <a:rPr lang="en-US" altLang="zh-TW" sz="2000" dirty="0" smtClean="0"/>
              <a:t>and discarded </a:t>
            </a:r>
            <a:r>
              <a:rPr lang="en-US" altLang="zh-TW" sz="2000" dirty="0"/>
              <a:t>queries containing non-alphanumeric </a:t>
            </a:r>
            <a:r>
              <a:rPr lang="en-US" altLang="zh-TW" sz="2000" dirty="0" smtClean="0"/>
              <a:t>characters, as </a:t>
            </a:r>
            <a:r>
              <a:rPr lang="en-US" altLang="zh-TW" sz="2000" dirty="0"/>
              <a:t>well as all additional information contained in the log </a:t>
            </a:r>
            <a:r>
              <a:rPr lang="en-US" altLang="zh-TW" sz="2000" dirty="0" smtClean="0"/>
              <a:t>beyond query </a:t>
            </a:r>
            <a:r>
              <a:rPr lang="en-US" altLang="zh-TW" sz="2000" dirty="0"/>
              <a:t>strings.</a:t>
            </a:r>
            <a:endParaRPr lang="zh-TW" altLang="en-US" sz="2000" dirty="0"/>
          </a:p>
        </p:txBody>
      </p:sp>
    </p:spTree>
    <p:extLst>
      <p:ext uri="{BB962C8B-B14F-4D97-AF65-F5344CB8AC3E}">
        <p14:creationId xmlns:p14="http://schemas.microsoft.com/office/powerpoint/2010/main" val="3578699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32</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Experimental results</a:t>
            </a:r>
            <a:endParaRPr lang="zh-TW" altLang="en-US" sz="4300" b="0" dirty="0">
              <a:solidFill>
                <a:schemeClr val="tx1"/>
              </a:solidFill>
              <a:effectLst>
                <a:outerShdw blurRad="38100" dist="38100" dir="2700000" algn="tl">
                  <a:srgbClr val="000000">
                    <a:alpha val="43137"/>
                  </a:srgbClr>
                </a:outerShdw>
              </a:effectLst>
            </a:endParaRPr>
          </a:p>
        </p:txBody>
      </p:sp>
      <p:sp>
        <p:nvSpPr>
          <p:cNvPr id="7" name="矩形 6"/>
          <p:cNvSpPr/>
          <p:nvPr/>
        </p:nvSpPr>
        <p:spPr>
          <a:xfrm>
            <a:off x="753098" y="1048306"/>
            <a:ext cx="7152338" cy="1200329"/>
          </a:xfrm>
          <a:prstGeom prst="rect">
            <a:avLst/>
          </a:prstGeom>
        </p:spPr>
        <p:txBody>
          <a:bodyPr wrap="square">
            <a:spAutoFit/>
          </a:bodyPr>
          <a:lstStyle/>
          <a:p>
            <a:r>
              <a:rPr lang="en-US" altLang="zh-TW" dirty="0"/>
              <a:t>The resulting 23.6M queries were </a:t>
            </a:r>
            <a:r>
              <a:rPr lang="en-US" altLang="zh-TW" dirty="0" smtClean="0"/>
              <a:t>split into </a:t>
            </a:r>
            <a:r>
              <a:rPr lang="en-US" altLang="zh-TW" dirty="0"/>
              <a:t>training and testing sets</a:t>
            </a:r>
            <a:r>
              <a:rPr lang="en-US" altLang="zh-TW" dirty="0" smtClean="0"/>
              <a:t>.</a:t>
            </a:r>
          </a:p>
          <a:p>
            <a:r>
              <a:rPr lang="en-US" altLang="zh-TW" dirty="0" smtClean="0"/>
              <a:t>Training sets :  21M </a:t>
            </a:r>
            <a:r>
              <a:rPr lang="en-US" altLang="zh-TW" dirty="0"/>
              <a:t>queries from the AOL log, spanning 2.5 months.</a:t>
            </a:r>
            <a:endParaRPr lang="en-US" altLang="zh-TW" dirty="0" smtClean="0"/>
          </a:p>
          <a:p>
            <a:r>
              <a:rPr lang="en-US" altLang="zh-TW" dirty="0" smtClean="0"/>
              <a:t>Testing sets  :  2.6M </a:t>
            </a:r>
            <a:r>
              <a:rPr lang="en-US" altLang="zh-TW" dirty="0"/>
              <a:t>queries, spanning the following two weeks.</a:t>
            </a:r>
            <a:endParaRPr lang="zh-TW" altLang="en-US" dirty="0"/>
          </a:p>
          <a:p>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21240"/>
            <a:ext cx="5026322" cy="413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5353744" y="2999428"/>
            <a:ext cx="3398614" cy="1477328"/>
          </a:xfrm>
          <a:prstGeom prst="rect">
            <a:avLst/>
          </a:prstGeom>
        </p:spPr>
        <p:txBody>
          <a:bodyPr wrap="square">
            <a:spAutoFit/>
          </a:bodyPr>
          <a:lstStyle/>
          <a:p>
            <a:r>
              <a:rPr lang="en-US" altLang="zh-TW" dirty="0"/>
              <a:t>The ratio between the average </a:t>
            </a:r>
            <a:r>
              <a:rPr lang="en-US" altLang="zh-TW" dirty="0" smtClean="0"/>
              <a:t>query latency </a:t>
            </a:r>
            <a:r>
              <a:rPr lang="en-US" altLang="zh-TW" dirty="0"/>
              <a:t>when using the index with </a:t>
            </a:r>
            <a:r>
              <a:rPr lang="en-US" altLang="zh-TW" dirty="0" err="1" smtClean="0"/>
              <a:t>precomputed</a:t>
            </a:r>
            <a:r>
              <a:rPr lang="en-US" altLang="zh-TW" dirty="0" smtClean="0"/>
              <a:t> results and the </a:t>
            </a:r>
            <a:r>
              <a:rPr lang="en-US" altLang="zh-TW" dirty="0"/>
              <a:t>average latency using the original index</a:t>
            </a:r>
            <a:endParaRPr lang="zh-TW" altLang="en-US" dirty="0"/>
          </a:p>
        </p:txBody>
      </p:sp>
      <p:sp>
        <p:nvSpPr>
          <p:cNvPr id="10" name="文字方塊 9"/>
          <p:cNvSpPr txBox="1"/>
          <p:nvPr/>
        </p:nvSpPr>
        <p:spPr>
          <a:xfrm>
            <a:off x="2123728" y="3096329"/>
            <a:ext cx="543739" cy="307777"/>
          </a:xfrm>
          <a:prstGeom prst="rect">
            <a:avLst/>
          </a:prstGeom>
          <a:noFill/>
        </p:spPr>
        <p:txBody>
          <a:bodyPr wrap="none" rtlCol="0">
            <a:spAutoFit/>
          </a:bodyPr>
          <a:lstStyle/>
          <a:p>
            <a:r>
              <a:rPr lang="en-US" altLang="zh-TW" sz="1400" dirty="0" smtClean="0"/>
              <a:t>32%</a:t>
            </a:r>
            <a:endParaRPr lang="zh-TW" altLang="en-US" sz="1400" dirty="0"/>
          </a:p>
        </p:txBody>
      </p:sp>
      <p:sp>
        <p:nvSpPr>
          <p:cNvPr id="12" name="文字方塊 11"/>
          <p:cNvSpPr txBox="1"/>
          <p:nvPr/>
        </p:nvSpPr>
        <p:spPr>
          <a:xfrm>
            <a:off x="3380189" y="3347119"/>
            <a:ext cx="543739" cy="307777"/>
          </a:xfrm>
          <a:prstGeom prst="rect">
            <a:avLst/>
          </a:prstGeom>
          <a:noFill/>
        </p:spPr>
        <p:txBody>
          <a:bodyPr wrap="none" rtlCol="0">
            <a:spAutoFit/>
          </a:bodyPr>
          <a:lstStyle/>
          <a:p>
            <a:r>
              <a:rPr lang="en-US" altLang="zh-TW" sz="1400" dirty="0" smtClean="0"/>
              <a:t>53%</a:t>
            </a:r>
            <a:endParaRPr lang="zh-TW" altLang="en-US" sz="1400" dirty="0"/>
          </a:p>
        </p:txBody>
      </p:sp>
      <p:cxnSp>
        <p:nvCxnSpPr>
          <p:cNvPr id="15" name="直線單箭頭接點 14"/>
          <p:cNvCxnSpPr/>
          <p:nvPr/>
        </p:nvCxnSpPr>
        <p:spPr>
          <a:xfrm>
            <a:off x="2123728" y="2999428"/>
            <a:ext cx="0" cy="5015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3948175" y="3041841"/>
            <a:ext cx="0" cy="10352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829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33</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Experimental results</a:t>
            </a:r>
            <a:endParaRPr lang="zh-TW" altLang="en-US" sz="4300" b="0" dirty="0">
              <a:solidFill>
                <a:schemeClr val="tx1"/>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623517"/>
            <a:ext cx="464518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93790" y="980728"/>
            <a:ext cx="8110658" cy="1477328"/>
          </a:xfrm>
          <a:prstGeom prst="rect">
            <a:avLst/>
          </a:prstGeom>
        </p:spPr>
        <p:txBody>
          <a:bodyPr wrap="square">
            <a:spAutoFit/>
          </a:bodyPr>
          <a:lstStyle/>
          <a:p>
            <a:pPr algn="ctr"/>
            <a:r>
              <a:rPr lang="en-US" altLang="zh-TW" b="1" dirty="0"/>
              <a:t>evaluated two strategies of allocating a </a:t>
            </a:r>
            <a:r>
              <a:rPr lang="en-US" altLang="zh-TW" b="1" dirty="0" smtClean="0"/>
              <a:t>shared </a:t>
            </a:r>
          </a:p>
          <a:p>
            <a:pPr algn="ctr"/>
            <a:r>
              <a:rPr lang="en-US" altLang="zh-TW" b="1" dirty="0" smtClean="0"/>
              <a:t>memory budget for </a:t>
            </a:r>
            <a:r>
              <a:rPr lang="en-US" altLang="zh-TW" b="1" dirty="0"/>
              <a:t>bitmaps and </a:t>
            </a:r>
            <a:r>
              <a:rPr lang="en-US" altLang="zh-TW" b="1" dirty="0" err="1"/>
              <a:t>precomputed</a:t>
            </a:r>
            <a:r>
              <a:rPr lang="en-US" altLang="zh-TW" b="1" dirty="0"/>
              <a:t> </a:t>
            </a:r>
            <a:r>
              <a:rPr lang="en-US" altLang="zh-TW" b="1" dirty="0" smtClean="0"/>
              <a:t>lists:</a:t>
            </a:r>
          </a:p>
          <a:p>
            <a:pPr marL="342900" indent="-342900">
              <a:buAutoNum type="arabicParenBoth"/>
            </a:pPr>
            <a:r>
              <a:rPr lang="en-US" altLang="zh-TW" dirty="0" smtClean="0"/>
              <a:t>Allocating a fixed </a:t>
            </a:r>
            <a:r>
              <a:rPr lang="en-US" altLang="zh-TW" dirty="0"/>
              <a:t>fraction of memory budget for bitmaps </a:t>
            </a:r>
            <a:r>
              <a:rPr lang="en-US" altLang="zh-TW" dirty="0" smtClean="0"/>
              <a:t>and </a:t>
            </a:r>
            <a:r>
              <a:rPr lang="en-US" altLang="zh-TW" dirty="0" err="1" smtClean="0"/>
              <a:t>precomputed</a:t>
            </a:r>
            <a:endParaRPr lang="en-US" altLang="zh-TW" dirty="0" smtClean="0"/>
          </a:p>
          <a:p>
            <a:r>
              <a:rPr lang="en-US" altLang="zh-TW" dirty="0"/>
              <a:t> </a:t>
            </a:r>
            <a:r>
              <a:rPr lang="en-US" altLang="zh-TW" dirty="0" smtClean="0"/>
              <a:t>    lists</a:t>
            </a:r>
            <a:r>
              <a:rPr lang="en-US" altLang="zh-TW" dirty="0"/>
              <a:t>, </a:t>
            </a:r>
            <a:r>
              <a:rPr lang="en-US" altLang="zh-TW" dirty="0" smtClean="0"/>
              <a:t>first </a:t>
            </a:r>
            <a:r>
              <a:rPr lang="en-US" altLang="zh-TW" dirty="0"/>
              <a:t>selecting </a:t>
            </a:r>
            <a:r>
              <a:rPr lang="en-US" altLang="zh-TW" dirty="0" err="1"/>
              <a:t>precomputed</a:t>
            </a:r>
            <a:r>
              <a:rPr lang="en-US" altLang="zh-TW" dirty="0"/>
              <a:t> lists and </a:t>
            </a:r>
            <a:r>
              <a:rPr lang="en-US" altLang="zh-TW" dirty="0" smtClean="0"/>
              <a:t>then bitmaps. </a:t>
            </a:r>
            <a:endParaRPr lang="en-US" altLang="zh-TW" dirty="0"/>
          </a:p>
          <a:p>
            <a:r>
              <a:rPr lang="en-US" altLang="zh-TW" dirty="0" smtClean="0"/>
              <a:t>(2</a:t>
            </a:r>
            <a:r>
              <a:rPr lang="en-US" altLang="zh-TW" dirty="0"/>
              <a:t>) bitmaps and </a:t>
            </a:r>
            <a:r>
              <a:rPr lang="en-US" altLang="zh-TW" dirty="0" err="1"/>
              <a:t>precomputed</a:t>
            </a:r>
            <a:r>
              <a:rPr lang="en-US" altLang="zh-TW" dirty="0"/>
              <a:t> lists simultaneously </a:t>
            </a:r>
            <a:r>
              <a:rPr lang="en-US" altLang="zh-TW" dirty="0" smtClean="0"/>
              <a:t>using the hybrid.</a:t>
            </a:r>
            <a:endParaRPr lang="zh-TW" altLang="en-US" dirty="0"/>
          </a:p>
        </p:txBody>
      </p:sp>
      <p:sp>
        <p:nvSpPr>
          <p:cNvPr id="9" name="矩形 8"/>
          <p:cNvSpPr/>
          <p:nvPr/>
        </p:nvSpPr>
        <p:spPr>
          <a:xfrm>
            <a:off x="5102380" y="3162413"/>
            <a:ext cx="3502068" cy="1477328"/>
          </a:xfrm>
          <a:prstGeom prst="rect">
            <a:avLst/>
          </a:prstGeom>
        </p:spPr>
        <p:txBody>
          <a:bodyPr wrap="square">
            <a:spAutoFit/>
          </a:bodyPr>
          <a:lstStyle/>
          <a:p>
            <a:r>
              <a:rPr lang="en-US" altLang="zh-TW" dirty="0"/>
              <a:t>The ratio </a:t>
            </a:r>
            <a:r>
              <a:rPr lang="en-US" altLang="zh-TW" dirty="0" smtClean="0"/>
              <a:t>between the </a:t>
            </a:r>
            <a:r>
              <a:rPr lang="en-US" altLang="zh-TW" dirty="0"/>
              <a:t>average query latency when using the index with </a:t>
            </a:r>
            <a:r>
              <a:rPr lang="en-US" altLang="zh-TW" dirty="0" err="1" smtClean="0"/>
              <a:t>precomputed</a:t>
            </a:r>
            <a:r>
              <a:rPr lang="en-US" altLang="zh-TW" dirty="0" smtClean="0"/>
              <a:t> results </a:t>
            </a:r>
            <a:r>
              <a:rPr lang="en-US" altLang="zh-TW" dirty="0"/>
              <a:t>and the average latency using the </a:t>
            </a:r>
            <a:r>
              <a:rPr lang="en-US" altLang="zh-TW" dirty="0" smtClean="0"/>
              <a:t>original index.</a:t>
            </a:r>
            <a:endParaRPr lang="zh-TW" altLang="en-US" dirty="0"/>
          </a:p>
        </p:txBody>
      </p:sp>
    </p:spTree>
    <p:extLst>
      <p:ext uri="{BB962C8B-B14F-4D97-AF65-F5344CB8AC3E}">
        <p14:creationId xmlns:p14="http://schemas.microsoft.com/office/powerpoint/2010/main" val="3415746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34</a:t>
            </a:fld>
            <a:endParaRPr lang="zh-TW" altLang="en-US" sz="2000" dirty="0">
              <a:solidFill>
                <a:schemeClr val="tx1"/>
              </a:solidFill>
            </a:endParaRPr>
          </a:p>
        </p:txBody>
      </p:sp>
      <p:sp>
        <p:nvSpPr>
          <p:cNvPr id="6" name="文字方塊 5"/>
          <p:cNvSpPr txBox="1"/>
          <p:nvPr/>
        </p:nvSpPr>
        <p:spPr>
          <a:xfrm>
            <a:off x="1520131" y="692696"/>
            <a:ext cx="6721712" cy="523220"/>
          </a:xfrm>
          <a:prstGeom prst="rect">
            <a:avLst/>
          </a:prstGeom>
          <a:noFill/>
        </p:spPr>
        <p:txBody>
          <a:bodyPr wrap="none" rtlCol="0">
            <a:spAutoFit/>
          </a:bodyPr>
          <a:lstStyle/>
          <a:p>
            <a:r>
              <a:rPr lang="en-US" altLang="zh-TW" sz="2800" dirty="0" smtClean="0"/>
              <a:t>Minimum relative intersection size(MRIS)</a:t>
            </a:r>
            <a:endParaRPr lang="zh-TW" altLang="en-US" sz="2800" dirty="0"/>
          </a:p>
        </p:txBody>
      </p:sp>
      <p:sp>
        <p:nvSpPr>
          <p:cNvPr id="7" name="文字方塊 6"/>
          <p:cNvSpPr txBox="1"/>
          <p:nvPr/>
        </p:nvSpPr>
        <p:spPr>
          <a:xfrm>
            <a:off x="808398" y="1215916"/>
            <a:ext cx="8145178" cy="1138773"/>
          </a:xfrm>
          <a:prstGeom prst="rect">
            <a:avLst/>
          </a:prstGeom>
          <a:noFill/>
        </p:spPr>
        <p:txBody>
          <a:bodyPr wrap="none" rtlCol="0">
            <a:spAutoFit/>
          </a:bodyPr>
          <a:lstStyle/>
          <a:p>
            <a:r>
              <a:rPr lang="en-US" altLang="zh-TW" sz="2200" dirty="0" smtClean="0"/>
              <a:t>Define: (</a:t>
            </a:r>
            <a:r>
              <a:rPr lang="en-US" altLang="zh-TW" sz="2200" dirty="0"/>
              <a:t>For each query of at least two terms</a:t>
            </a:r>
            <a:r>
              <a:rPr lang="en-US" altLang="zh-TW" sz="2200" dirty="0" smtClean="0"/>
              <a:t>)</a:t>
            </a:r>
          </a:p>
          <a:p>
            <a:r>
              <a:rPr lang="en-US" altLang="zh-TW" sz="2200" dirty="0" smtClean="0"/>
              <a:t>the relative size </a:t>
            </a:r>
            <a:r>
              <a:rPr lang="en-US" altLang="zh-TW" sz="2200" dirty="0"/>
              <a:t>of the shortest list resulting from an intersection</a:t>
            </a:r>
          </a:p>
          <a:p>
            <a:r>
              <a:rPr lang="en-US" altLang="zh-TW" sz="2200" dirty="0"/>
              <a:t>of two query terms to the shortest list of a single term</a:t>
            </a:r>
            <a:endParaRPr lang="zh-TW" altLang="en-US" sz="2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492896"/>
            <a:ext cx="2009823" cy="576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004048" y="3426654"/>
            <a:ext cx="3949528" cy="1446550"/>
          </a:xfrm>
          <a:prstGeom prst="rect">
            <a:avLst/>
          </a:prstGeom>
        </p:spPr>
        <p:txBody>
          <a:bodyPr wrap="square">
            <a:spAutoFit/>
          </a:bodyPr>
          <a:lstStyle/>
          <a:p>
            <a:pPr algn="just"/>
            <a:r>
              <a:rPr lang="en-US" altLang="zh-TW" sz="2200" dirty="0"/>
              <a:t>MRIS captures the potential </a:t>
            </a:r>
            <a:r>
              <a:rPr lang="en-US" altLang="zh-TW" sz="2200" dirty="0" smtClean="0"/>
              <a:t>benefit of adding the </a:t>
            </a:r>
            <a:r>
              <a:rPr lang="en-US" altLang="zh-TW" sz="2200" dirty="0"/>
              <a:t>optimal </a:t>
            </a:r>
            <a:r>
              <a:rPr lang="en-US" altLang="zh-TW" sz="2200" dirty="0" err="1"/>
              <a:t>precomputed</a:t>
            </a:r>
            <a:r>
              <a:rPr lang="en-US" altLang="zh-TW" sz="2200" dirty="0"/>
              <a:t> list of two terms for this </a:t>
            </a:r>
            <a:r>
              <a:rPr lang="en-US" altLang="zh-TW" sz="2200" dirty="0" smtClean="0"/>
              <a:t>particular query.</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51" y="3212976"/>
            <a:ext cx="4538836" cy="298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51" y="6183618"/>
            <a:ext cx="4538836" cy="35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532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35</a:t>
            </a:fld>
            <a:endParaRPr lang="zh-TW" altLang="en-US" sz="2000"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8" y="829727"/>
            <a:ext cx="4426162" cy="481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864" y="1052736"/>
            <a:ext cx="4426162" cy="357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613284" y="232573"/>
            <a:ext cx="4426162" cy="584775"/>
          </a:xfrm>
          <a:prstGeom prst="rect">
            <a:avLst/>
          </a:prstGeom>
        </p:spPr>
        <p:txBody>
          <a:bodyPr wrap="square">
            <a:spAutoFit/>
          </a:bodyPr>
          <a:lstStyle/>
          <a:p>
            <a:pPr algn="ctr"/>
            <a:r>
              <a:rPr lang="en-US" altLang="zh-TW" sz="1600" dirty="0"/>
              <a:t>the average query latency as a </a:t>
            </a:r>
            <a:r>
              <a:rPr lang="en-US" altLang="zh-TW" sz="1600" dirty="0" smtClean="0"/>
              <a:t>function </a:t>
            </a:r>
          </a:p>
          <a:p>
            <a:pPr algn="ctr"/>
            <a:r>
              <a:rPr lang="en-US" altLang="zh-TW" sz="1600" dirty="0" smtClean="0"/>
              <a:t>of the </a:t>
            </a:r>
            <a:r>
              <a:rPr lang="en-US" altLang="zh-TW" sz="1600" dirty="0" err="1" smtClean="0"/>
              <a:t>precomputation</a:t>
            </a:r>
            <a:r>
              <a:rPr lang="en-US" altLang="zh-TW" sz="1600" dirty="0" smtClean="0"/>
              <a:t> budget </a:t>
            </a:r>
          </a:p>
        </p:txBody>
      </p:sp>
      <p:sp>
        <p:nvSpPr>
          <p:cNvPr id="9" name="矩形 8"/>
          <p:cNvSpPr/>
          <p:nvPr/>
        </p:nvSpPr>
        <p:spPr>
          <a:xfrm>
            <a:off x="4283968" y="4869160"/>
            <a:ext cx="4826378" cy="1077218"/>
          </a:xfrm>
          <a:prstGeom prst="rect">
            <a:avLst/>
          </a:prstGeom>
        </p:spPr>
        <p:txBody>
          <a:bodyPr wrap="square">
            <a:spAutoFit/>
          </a:bodyPr>
          <a:lstStyle/>
          <a:p>
            <a:pPr algn="ctr"/>
            <a:r>
              <a:rPr lang="en-US" altLang="zh-TW" sz="1600" dirty="0" smtClean="0"/>
              <a:t>from 0% </a:t>
            </a:r>
          </a:p>
          <a:p>
            <a:pPr algn="ctr"/>
            <a:r>
              <a:rPr lang="en-US" altLang="zh-TW" sz="1600" dirty="0" smtClean="0"/>
              <a:t>(the </a:t>
            </a:r>
            <a:r>
              <a:rPr lang="en-US" altLang="zh-TW" sz="1600" dirty="0"/>
              <a:t>original index </a:t>
            </a:r>
            <a:r>
              <a:rPr lang="en-US" altLang="zh-TW" sz="1600" dirty="0" smtClean="0"/>
              <a:t>without </a:t>
            </a:r>
            <a:r>
              <a:rPr lang="en-US" altLang="zh-TW" sz="1600" dirty="0" err="1" smtClean="0"/>
              <a:t>precomputation</a:t>
            </a:r>
            <a:r>
              <a:rPr lang="en-US" altLang="zh-TW" sz="1600" dirty="0" smtClean="0"/>
              <a:t>) </a:t>
            </a:r>
          </a:p>
          <a:p>
            <a:pPr algn="ctr"/>
            <a:r>
              <a:rPr lang="en-US" altLang="zh-TW" sz="1600" dirty="0" smtClean="0"/>
              <a:t>to </a:t>
            </a:r>
            <a:r>
              <a:rPr lang="en-US" altLang="zh-TW" sz="1600" dirty="0"/>
              <a:t>300% </a:t>
            </a:r>
            <a:endParaRPr lang="en-US" altLang="zh-TW" sz="1600" dirty="0" smtClean="0"/>
          </a:p>
          <a:p>
            <a:pPr algn="ctr"/>
            <a:r>
              <a:rPr lang="en-US" altLang="zh-TW" sz="1600" dirty="0" smtClean="0"/>
              <a:t>  (</a:t>
            </a:r>
            <a:r>
              <a:rPr lang="en-US" altLang="zh-TW" sz="1600" dirty="0" err="1"/>
              <a:t>precomputed</a:t>
            </a:r>
            <a:r>
              <a:rPr lang="en-US" altLang="zh-TW" sz="1600" dirty="0"/>
              <a:t> results occupy 3/4 of the index)</a:t>
            </a:r>
            <a:endParaRPr lang="zh-TW" altLang="en-US" sz="1600" dirty="0"/>
          </a:p>
        </p:txBody>
      </p:sp>
      <p:sp>
        <p:nvSpPr>
          <p:cNvPr id="2" name="文字方塊 1"/>
          <p:cNvSpPr txBox="1"/>
          <p:nvPr/>
        </p:nvSpPr>
        <p:spPr>
          <a:xfrm>
            <a:off x="5580112" y="1418292"/>
            <a:ext cx="482824" cy="276999"/>
          </a:xfrm>
          <a:prstGeom prst="rect">
            <a:avLst/>
          </a:prstGeom>
          <a:noFill/>
        </p:spPr>
        <p:txBody>
          <a:bodyPr wrap="none" rtlCol="0">
            <a:spAutoFit/>
          </a:bodyPr>
          <a:lstStyle/>
          <a:p>
            <a:r>
              <a:rPr lang="en-US" altLang="zh-TW" sz="1200" dirty="0" smtClean="0">
                <a:solidFill>
                  <a:srgbClr val="FF0000"/>
                </a:solidFill>
              </a:rPr>
              <a:t>0.75</a:t>
            </a:r>
            <a:endParaRPr lang="zh-TW" altLang="en-US" sz="1200" dirty="0">
              <a:solidFill>
                <a:srgbClr val="FF0000"/>
              </a:solidFill>
            </a:endParaRPr>
          </a:p>
        </p:txBody>
      </p:sp>
      <p:sp>
        <p:nvSpPr>
          <p:cNvPr id="10" name="文字方塊 9"/>
          <p:cNvSpPr txBox="1"/>
          <p:nvPr/>
        </p:nvSpPr>
        <p:spPr>
          <a:xfrm>
            <a:off x="7954534" y="2204864"/>
            <a:ext cx="482824" cy="276999"/>
          </a:xfrm>
          <a:prstGeom prst="rect">
            <a:avLst/>
          </a:prstGeom>
          <a:noFill/>
        </p:spPr>
        <p:txBody>
          <a:bodyPr wrap="none" rtlCol="0">
            <a:spAutoFit/>
          </a:bodyPr>
          <a:lstStyle/>
          <a:p>
            <a:r>
              <a:rPr lang="en-US" altLang="zh-TW" sz="1200" dirty="0" smtClean="0">
                <a:solidFill>
                  <a:srgbClr val="FF0000"/>
                </a:solidFill>
              </a:rPr>
              <a:t>0.33</a:t>
            </a:r>
            <a:endParaRPr lang="zh-TW" altLang="en-US" sz="1200" dirty="0">
              <a:solidFill>
                <a:srgbClr val="FF0000"/>
              </a:solidFill>
            </a:endParaRPr>
          </a:p>
        </p:txBody>
      </p:sp>
    </p:spTree>
    <p:extLst>
      <p:ext uri="{BB962C8B-B14F-4D97-AF65-F5344CB8AC3E}">
        <p14:creationId xmlns:p14="http://schemas.microsoft.com/office/powerpoint/2010/main" val="4079288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36</a:t>
            </a:fld>
            <a:endParaRPr lang="zh-TW" altLang="en-US" sz="2000" dirty="0">
              <a:solidFill>
                <a:schemeClr val="tx1"/>
              </a:solidFill>
            </a:endParaRPr>
          </a:p>
        </p:txBody>
      </p:sp>
      <p:sp>
        <p:nvSpPr>
          <p:cNvPr id="6" name="標題 1"/>
          <p:cNvSpPr txBox="1">
            <a:spLocks/>
          </p:cNvSpPr>
          <p:nvPr/>
        </p:nvSpPr>
        <p:spPr>
          <a:xfrm>
            <a:off x="452913"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Experimental results</a:t>
            </a:r>
            <a:endParaRPr lang="zh-TW" altLang="en-US" sz="4300" b="0" dirty="0">
              <a:solidFill>
                <a:schemeClr val="tx1"/>
              </a:solidFill>
              <a:effectLst>
                <a:outerShdw blurRad="38100" dist="38100" dir="2700000" algn="tl">
                  <a:srgbClr val="000000">
                    <a:alpha val="43137"/>
                  </a:srgbClr>
                </a:outerShdw>
              </a:effectLst>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95200"/>
            <a:ext cx="4359095" cy="358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67544" y="1196752"/>
            <a:ext cx="8003232" cy="1477328"/>
          </a:xfrm>
          <a:prstGeom prst="rect">
            <a:avLst/>
          </a:prstGeom>
        </p:spPr>
        <p:txBody>
          <a:bodyPr wrap="square">
            <a:spAutoFit/>
          </a:bodyPr>
          <a:lstStyle/>
          <a:p>
            <a:pPr marL="285750" indent="-285750">
              <a:buFont typeface="Arial" pitchFamily="34" charset="0"/>
              <a:buChar char="•"/>
            </a:pPr>
            <a:r>
              <a:rPr lang="en-US" altLang="zh-TW" dirty="0"/>
              <a:t>E</a:t>
            </a:r>
            <a:r>
              <a:rPr lang="en-US" altLang="zh-TW" dirty="0" smtClean="0"/>
              <a:t>valuate </a:t>
            </a:r>
            <a:r>
              <a:rPr lang="en-US" altLang="zh-TW" dirty="0"/>
              <a:t>the </a:t>
            </a:r>
            <a:r>
              <a:rPr lang="en-US" altLang="zh-TW" dirty="0" smtClean="0"/>
              <a:t>effect </a:t>
            </a:r>
            <a:r>
              <a:rPr lang="en-US" altLang="zh-TW" dirty="0"/>
              <a:t>of </a:t>
            </a:r>
            <a:r>
              <a:rPr lang="en-US" altLang="zh-TW" dirty="0" err="1" smtClean="0"/>
              <a:t>precomputation</a:t>
            </a:r>
            <a:r>
              <a:rPr lang="en-US" altLang="zh-TW" dirty="0" smtClean="0"/>
              <a:t> on long </a:t>
            </a:r>
            <a:r>
              <a:rPr lang="en-US" altLang="zh-TW" dirty="0"/>
              <a:t>tail </a:t>
            </a:r>
            <a:r>
              <a:rPr lang="en-US" altLang="zh-TW" dirty="0" smtClean="0"/>
              <a:t>queries</a:t>
            </a:r>
          </a:p>
          <a:p>
            <a:pPr marL="285750" indent="-285750">
              <a:buFont typeface="Arial" pitchFamily="34" charset="0"/>
              <a:buChar char="•"/>
            </a:pPr>
            <a:r>
              <a:rPr lang="en-US" altLang="zh-TW" dirty="0"/>
              <a:t>A</a:t>
            </a:r>
            <a:r>
              <a:rPr lang="en-US" altLang="zh-TW" dirty="0" smtClean="0"/>
              <a:t>ll </a:t>
            </a:r>
            <a:r>
              <a:rPr lang="en-US" altLang="zh-TW" dirty="0"/>
              <a:t>queries in the test set </a:t>
            </a:r>
            <a:r>
              <a:rPr lang="en-US" altLang="zh-TW" dirty="0" smtClean="0"/>
              <a:t>that did </a:t>
            </a:r>
            <a:r>
              <a:rPr lang="en-US" altLang="zh-TW" dirty="0"/>
              <a:t>not appear in the training </a:t>
            </a:r>
            <a:r>
              <a:rPr lang="en-US" altLang="zh-TW" dirty="0" smtClean="0"/>
              <a:t>set</a:t>
            </a:r>
          </a:p>
          <a:p>
            <a:pPr marL="285750" indent="-285750">
              <a:buFont typeface="Arial" pitchFamily="34" charset="0"/>
              <a:buChar char="•"/>
            </a:pPr>
            <a:r>
              <a:rPr lang="en-US" altLang="zh-TW" dirty="0"/>
              <a:t>the latency of all </a:t>
            </a:r>
            <a:r>
              <a:rPr lang="en-US" altLang="zh-TW" dirty="0" smtClean="0"/>
              <a:t>queries and </a:t>
            </a:r>
            <a:r>
              <a:rPr lang="en-US" altLang="zh-TW" dirty="0"/>
              <a:t>compares it to that of the long tail queries, with </a:t>
            </a:r>
            <a:r>
              <a:rPr lang="en-US" altLang="zh-TW" dirty="0" smtClean="0"/>
              <a:t>and without </a:t>
            </a:r>
            <a:r>
              <a:rPr lang="en-US" altLang="zh-TW" dirty="0" err="1"/>
              <a:t>precomputation</a:t>
            </a:r>
            <a:endParaRPr lang="en-US" altLang="zh-TW" dirty="0" smtClean="0"/>
          </a:p>
          <a:p>
            <a:pPr marL="285750" indent="-285750">
              <a:buFont typeface="Arial" pitchFamily="34" charset="0"/>
              <a:buChar char="•"/>
            </a:pPr>
            <a:endParaRPr lang="zh-TW" altLang="en-US"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837" y="2295200"/>
            <a:ext cx="4320010" cy="358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單箭頭接點 2"/>
          <p:cNvCxnSpPr/>
          <p:nvPr/>
        </p:nvCxnSpPr>
        <p:spPr>
          <a:xfrm>
            <a:off x="2555776" y="2674080"/>
            <a:ext cx="0" cy="394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2084569" y="2711215"/>
            <a:ext cx="490840" cy="276999"/>
          </a:xfrm>
          <a:prstGeom prst="rect">
            <a:avLst/>
          </a:prstGeom>
          <a:noFill/>
        </p:spPr>
        <p:txBody>
          <a:bodyPr wrap="none" rtlCol="0">
            <a:spAutoFit/>
          </a:bodyPr>
          <a:lstStyle/>
          <a:p>
            <a:r>
              <a:rPr lang="en-US" altLang="zh-TW" sz="1200" dirty="0" smtClean="0"/>
              <a:t>22%</a:t>
            </a:r>
            <a:endParaRPr lang="zh-TW" altLang="en-US" sz="1200" dirty="0"/>
          </a:p>
        </p:txBody>
      </p:sp>
      <p:cxnSp>
        <p:nvCxnSpPr>
          <p:cNvPr id="10" name="直線單箭頭接點 9"/>
          <p:cNvCxnSpPr/>
          <p:nvPr/>
        </p:nvCxnSpPr>
        <p:spPr>
          <a:xfrm>
            <a:off x="3963087" y="3116481"/>
            <a:ext cx="0" cy="394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491880" y="3153616"/>
            <a:ext cx="490840" cy="276999"/>
          </a:xfrm>
          <a:prstGeom prst="rect">
            <a:avLst/>
          </a:prstGeom>
          <a:noFill/>
        </p:spPr>
        <p:txBody>
          <a:bodyPr wrap="none" rtlCol="0">
            <a:spAutoFit/>
          </a:bodyPr>
          <a:lstStyle/>
          <a:p>
            <a:r>
              <a:rPr lang="en-US" altLang="zh-TW" sz="1200" dirty="0" smtClean="0"/>
              <a:t>33%</a:t>
            </a:r>
            <a:endParaRPr lang="zh-TW" altLang="en-US" sz="1200" dirty="0"/>
          </a:p>
        </p:txBody>
      </p:sp>
    </p:spTree>
    <p:extLst>
      <p:ext uri="{BB962C8B-B14F-4D97-AF65-F5344CB8AC3E}">
        <p14:creationId xmlns:p14="http://schemas.microsoft.com/office/powerpoint/2010/main" val="1803209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37</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Experimental results</a:t>
            </a:r>
            <a:endParaRPr lang="zh-TW" altLang="en-US" sz="4300" b="0" dirty="0">
              <a:solidFill>
                <a:schemeClr val="tx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58" y="2420888"/>
            <a:ext cx="53530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39552" y="1400157"/>
            <a:ext cx="3230372" cy="400110"/>
          </a:xfrm>
          <a:prstGeom prst="rect">
            <a:avLst/>
          </a:prstGeom>
        </p:spPr>
        <p:txBody>
          <a:bodyPr wrap="none">
            <a:spAutoFit/>
          </a:bodyPr>
          <a:lstStyle/>
          <a:p>
            <a:r>
              <a:rPr lang="en-US" altLang="zh-TW" sz="2000" dirty="0"/>
              <a:t>Query rewrite performance</a:t>
            </a:r>
            <a:endParaRPr lang="zh-TW" altLang="en-US" sz="2000" dirty="0"/>
          </a:p>
        </p:txBody>
      </p:sp>
      <p:sp>
        <p:nvSpPr>
          <p:cNvPr id="3" name="矩形 2"/>
          <p:cNvSpPr/>
          <p:nvPr/>
        </p:nvSpPr>
        <p:spPr>
          <a:xfrm>
            <a:off x="539552" y="1916832"/>
            <a:ext cx="8064896" cy="338554"/>
          </a:xfrm>
          <a:prstGeom prst="rect">
            <a:avLst/>
          </a:prstGeom>
        </p:spPr>
        <p:txBody>
          <a:bodyPr wrap="square">
            <a:spAutoFit/>
          </a:bodyPr>
          <a:lstStyle/>
          <a:p>
            <a:r>
              <a:rPr lang="en-US" altLang="zh-TW" sz="1600" dirty="0"/>
              <a:t>E</a:t>
            </a:r>
            <a:r>
              <a:rPr lang="en-US" altLang="zh-TW" sz="1600" dirty="0" smtClean="0"/>
              <a:t>valuate </a:t>
            </a:r>
            <a:r>
              <a:rPr lang="en-US" altLang="zh-TW" sz="1600" dirty="0"/>
              <a:t>how well the greedy query rewrite </a:t>
            </a:r>
            <a:r>
              <a:rPr lang="en-US" altLang="zh-TW" sz="1600" dirty="0" smtClean="0"/>
              <a:t>algorithm performs </a:t>
            </a:r>
            <a:r>
              <a:rPr lang="en-US" altLang="zh-TW" sz="1600" dirty="0"/>
              <a:t>compared to </a:t>
            </a:r>
            <a:r>
              <a:rPr lang="en-US" altLang="zh-TW" sz="1600" dirty="0" smtClean="0"/>
              <a:t>the optimal</a:t>
            </a:r>
            <a:endParaRPr lang="zh-TW" altLang="en-US" sz="1600" dirty="0"/>
          </a:p>
        </p:txBody>
      </p:sp>
      <p:sp>
        <p:nvSpPr>
          <p:cNvPr id="4" name="矩形 3"/>
          <p:cNvSpPr/>
          <p:nvPr/>
        </p:nvSpPr>
        <p:spPr>
          <a:xfrm>
            <a:off x="465358" y="5157192"/>
            <a:ext cx="7730588" cy="646331"/>
          </a:xfrm>
          <a:prstGeom prst="rect">
            <a:avLst/>
          </a:prstGeom>
        </p:spPr>
        <p:txBody>
          <a:bodyPr wrap="square">
            <a:spAutoFit/>
          </a:bodyPr>
          <a:lstStyle/>
          <a:p>
            <a:r>
              <a:rPr lang="en-US" altLang="zh-TW" dirty="0"/>
              <a:t>the </a:t>
            </a:r>
            <a:r>
              <a:rPr lang="en-US" altLang="zh-TW" dirty="0" smtClean="0"/>
              <a:t>optimal query </a:t>
            </a:r>
            <a:r>
              <a:rPr lang="en-US" altLang="zh-TW" dirty="0"/>
              <a:t>rewrite by evaluating our cost function on all </a:t>
            </a:r>
            <a:r>
              <a:rPr lang="en-US" altLang="zh-TW" dirty="0" smtClean="0"/>
              <a:t>possible rewrites </a:t>
            </a:r>
            <a:r>
              <a:rPr lang="en-US" altLang="zh-TW" dirty="0"/>
              <a:t>given the index and selecting the one with the </a:t>
            </a:r>
            <a:r>
              <a:rPr lang="en-US" altLang="zh-TW" dirty="0" smtClean="0"/>
              <a:t>lowest cost</a:t>
            </a:r>
            <a:r>
              <a:rPr lang="en-US" altLang="zh-TW" dirty="0"/>
              <a:t>.</a:t>
            </a:r>
            <a:endParaRPr lang="zh-TW" altLang="en-US" dirty="0"/>
          </a:p>
        </p:txBody>
      </p:sp>
    </p:spTree>
    <p:extLst>
      <p:ext uri="{BB962C8B-B14F-4D97-AF65-F5344CB8AC3E}">
        <p14:creationId xmlns:p14="http://schemas.microsoft.com/office/powerpoint/2010/main" val="946470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smtClean="0">
                <a:solidFill>
                  <a:schemeClr val="tx1"/>
                </a:solidFill>
                <a:effectLst>
                  <a:outerShdw blurRad="50800" dist="38100" dir="2700000" algn="tl" rotWithShape="0">
                    <a:prstClr val="black">
                      <a:alpha val="40000"/>
                    </a:prstClr>
                  </a:outerShdw>
                </a:effectLst>
              </a:rPr>
              <a:t>Conclusion </a:t>
            </a:r>
            <a:endParaRPr lang="en-US" altLang="zh-TW" sz="4400" dirty="0"/>
          </a:p>
          <a:p>
            <a:pPr algn="l">
              <a:buClr>
                <a:srgbClr val="002060"/>
              </a:buClr>
              <a:buSzPct val="110000"/>
              <a:buFont typeface="Wingdings" pitchFamily="2" charset="2"/>
              <a:buChar char="u"/>
            </a:pPr>
            <a:endParaRPr lang="zh-TW" altLang="en-US" sz="4300" b="0" dirty="0">
              <a:solidFill>
                <a:schemeClr val="tx1"/>
              </a:solidFill>
              <a:effectLst>
                <a:outerShdw blurRad="38100" dist="38100" dir="2700000" algn="tl">
                  <a:srgbClr val="000000">
                    <a:alpha val="43137"/>
                  </a:srgbClr>
                </a:outerShdw>
              </a:effectLst>
            </a:endParaRPr>
          </a:p>
        </p:txBody>
      </p:sp>
      <p:sp>
        <p:nvSpPr>
          <p:cNvPr id="6"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38</a:t>
            </a:fld>
            <a:endParaRPr lang="zh-TW" altLang="en-US" sz="2000" dirty="0">
              <a:solidFill>
                <a:schemeClr val="tx1"/>
              </a:solidFill>
            </a:endParaRPr>
          </a:p>
        </p:txBody>
      </p:sp>
      <p:sp>
        <p:nvSpPr>
          <p:cNvPr id="7" name="矩形 6"/>
          <p:cNvSpPr/>
          <p:nvPr/>
        </p:nvSpPr>
        <p:spPr>
          <a:xfrm>
            <a:off x="683568" y="1268760"/>
            <a:ext cx="7241232" cy="4524315"/>
          </a:xfrm>
          <a:prstGeom prst="rect">
            <a:avLst/>
          </a:prstGeom>
        </p:spPr>
        <p:txBody>
          <a:bodyPr wrap="square">
            <a:spAutoFit/>
          </a:bodyPr>
          <a:lstStyle/>
          <a:p>
            <a:pPr marL="285750" indent="-285750" algn="just">
              <a:buSzPct val="80000"/>
              <a:buFont typeface="Wingdings" pitchFamily="2" charset="2"/>
              <a:buChar char="u"/>
            </a:pPr>
            <a:r>
              <a:rPr lang="en-US" altLang="zh-TW" dirty="0"/>
              <a:t>I</a:t>
            </a:r>
            <a:r>
              <a:rPr lang="en-US" altLang="zh-TW" dirty="0" smtClean="0"/>
              <a:t>ntroduced </a:t>
            </a:r>
            <a:r>
              <a:rPr lang="en-US" altLang="zh-TW" dirty="0"/>
              <a:t>the concept of bitmaps </a:t>
            </a:r>
            <a:r>
              <a:rPr lang="en-US" altLang="zh-TW" dirty="0" smtClean="0"/>
              <a:t>for optimizing </a:t>
            </a:r>
            <a:r>
              <a:rPr lang="en-US" altLang="zh-TW" dirty="0"/>
              <a:t>query evaluation over inverted indexes</a:t>
            </a:r>
            <a:r>
              <a:rPr lang="en-US" altLang="zh-TW" dirty="0" smtClean="0"/>
              <a:t>.</a:t>
            </a:r>
          </a:p>
          <a:p>
            <a:pPr marL="285750" indent="-285750" algn="just">
              <a:buSzPct val="80000"/>
              <a:buFont typeface="Wingdings" pitchFamily="2" charset="2"/>
              <a:buChar char="u"/>
            </a:pPr>
            <a:endParaRPr lang="en-US" altLang="zh-TW" dirty="0" smtClean="0"/>
          </a:p>
          <a:p>
            <a:pPr marL="285750" indent="-285750" algn="just">
              <a:buSzPct val="80000"/>
              <a:buFont typeface="Wingdings" pitchFamily="2" charset="2"/>
              <a:buChar char="u"/>
            </a:pPr>
            <a:r>
              <a:rPr lang="en-US" altLang="zh-TW" dirty="0" smtClean="0"/>
              <a:t>Bitmaps allow </a:t>
            </a:r>
            <a:r>
              <a:rPr lang="en-US" altLang="zh-TW" dirty="0"/>
              <a:t>for a </a:t>
            </a:r>
            <a:r>
              <a:rPr lang="en-US" altLang="zh-TW" dirty="0" smtClean="0"/>
              <a:t>flexible </a:t>
            </a:r>
            <a:r>
              <a:rPr lang="en-US" altLang="zh-TW" dirty="0"/>
              <a:t>way of storing information about </a:t>
            </a:r>
            <a:r>
              <a:rPr lang="en-US" altLang="zh-TW" dirty="0" smtClean="0"/>
              <a:t>term      co-occurrences </a:t>
            </a:r>
            <a:r>
              <a:rPr lang="en-US" altLang="zh-TW" dirty="0"/>
              <a:t>and complement the traditional approach </a:t>
            </a:r>
            <a:r>
              <a:rPr lang="en-US" altLang="zh-TW" dirty="0" smtClean="0"/>
              <a:t>of </a:t>
            </a:r>
            <a:r>
              <a:rPr lang="en-US" altLang="zh-TW" dirty="0" err="1" smtClean="0"/>
              <a:t>precomputed</a:t>
            </a:r>
            <a:r>
              <a:rPr lang="en-US" altLang="zh-TW" dirty="0" smtClean="0"/>
              <a:t> </a:t>
            </a:r>
            <a:r>
              <a:rPr lang="en-US" altLang="zh-TW" dirty="0"/>
              <a:t>lists</a:t>
            </a:r>
            <a:r>
              <a:rPr lang="en-US" altLang="zh-TW" dirty="0" smtClean="0"/>
              <a:t>.</a:t>
            </a:r>
          </a:p>
          <a:p>
            <a:pPr marL="285750" indent="-285750" algn="just">
              <a:buSzPct val="80000"/>
              <a:buFont typeface="Wingdings" pitchFamily="2" charset="2"/>
              <a:buChar char="u"/>
            </a:pPr>
            <a:endParaRPr lang="en-US" altLang="zh-TW" dirty="0" smtClean="0"/>
          </a:p>
          <a:p>
            <a:pPr marL="285750" indent="-285750" algn="just">
              <a:buSzPct val="80000"/>
              <a:buFont typeface="Wingdings" pitchFamily="2" charset="2"/>
              <a:buChar char="u"/>
            </a:pPr>
            <a:r>
              <a:rPr lang="en-US" altLang="zh-TW" dirty="0"/>
              <a:t>P</a:t>
            </a:r>
            <a:r>
              <a:rPr lang="en-US" altLang="zh-TW" dirty="0" smtClean="0"/>
              <a:t>roposed </a:t>
            </a:r>
            <a:r>
              <a:rPr lang="en-US" altLang="zh-TW" dirty="0"/>
              <a:t>a greedy procedure for </a:t>
            </a:r>
            <a:r>
              <a:rPr lang="en-US" altLang="zh-TW" dirty="0" smtClean="0"/>
              <a:t>the problem </a:t>
            </a:r>
            <a:r>
              <a:rPr lang="en-US" altLang="zh-TW" dirty="0"/>
              <a:t>of selecting bitmaps and </a:t>
            </a:r>
            <a:r>
              <a:rPr lang="en-US" altLang="zh-TW" dirty="0" err="1"/>
              <a:t>precomputed</a:t>
            </a:r>
            <a:r>
              <a:rPr lang="en-US" altLang="zh-TW" dirty="0"/>
              <a:t> lists that </a:t>
            </a:r>
            <a:r>
              <a:rPr lang="en-US" altLang="zh-TW" dirty="0" smtClean="0"/>
              <a:t>is a </a:t>
            </a:r>
            <a:r>
              <a:rPr lang="en-US" altLang="zh-TW" dirty="0"/>
              <a:t>constant approximation to the optimal algorithm</a:t>
            </a:r>
            <a:r>
              <a:rPr lang="en-US" altLang="zh-TW" dirty="0" smtClean="0"/>
              <a:t>.</a:t>
            </a:r>
          </a:p>
          <a:p>
            <a:pPr marL="285750" indent="-285750" algn="just">
              <a:buSzPct val="80000"/>
              <a:buFont typeface="Wingdings" pitchFamily="2" charset="2"/>
              <a:buChar char="u"/>
            </a:pPr>
            <a:endParaRPr lang="en-US" altLang="zh-TW" dirty="0" smtClean="0"/>
          </a:p>
          <a:p>
            <a:pPr marL="285750" indent="-285750" algn="just">
              <a:buSzPct val="80000"/>
              <a:buFont typeface="Wingdings" pitchFamily="2" charset="2"/>
              <a:buChar char="u"/>
            </a:pPr>
            <a:r>
              <a:rPr lang="en-US" altLang="zh-TW" dirty="0" smtClean="0"/>
              <a:t>The analysis </a:t>
            </a:r>
            <a:r>
              <a:rPr lang="en-US" altLang="zh-TW" dirty="0"/>
              <a:t>of bitmaps and </a:t>
            </a:r>
            <a:r>
              <a:rPr lang="en-US" altLang="zh-TW" dirty="0" err="1"/>
              <a:t>precomputed</a:t>
            </a:r>
            <a:r>
              <a:rPr lang="en-US" altLang="zh-TW" dirty="0"/>
              <a:t> lists over the </a:t>
            </a:r>
            <a:r>
              <a:rPr lang="en-US" altLang="zh-TW" dirty="0" smtClean="0"/>
              <a:t>TREC WT10g </a:t>
            </a:r>
            <a:r>
              <a:rPr lang="en-US" altLang="zh-TW" dirty="0"/>
              <a:t>corpus shows that the hybrid approach achieves </a:t>
            </a:r>
            <a:r>
              <a:rPr lang="en-US" altLang="zh-TW" dirty="0" smtClean="0"/>
              <a:t>25% query </a:t>
            </a:r>
            <a:r>
              <a:rPr lang="en-US" altLang="zh-TW" dirty="0"/>
              <a:t>performance improvement for 3% growth in index </a:t>
            </a:r>
            <a:r>
              <a:rPr lang="en-US" altLang="zh-TW" dirty="0" smtClean="0"/>
              <a:t>size and </a:t>
            </a:r>
            <a:r>
              <a:rPr lang="en-US" altLang="zh-TW" dirty="0"/>
              <a:t>71% for 4-fold index size increase</a:t>
            </a:r>
            <a:r>
              <a:rPr lang="en-US" altLang="zh-TW" dirty="0" smtClean="0"/>
              <a:t>.</a:t>
            </a:r>
          </a:p>
          <a:p>
            <a:pPr marL="285750" indent="-285750" algn="just">
              <a:buSzPct val="80000"/>
              <a:buFont typeface="Wingdings" pitchFamily="2" charset="2"/>
              <a:buChar char="u"/>
            </a:pPr>
            <a:endParaRPr lang="zh-TW" altLang="en-US" dirty="0"/>
          </a:p>
        </p:txBody>
      </p:sp>
    </p:spTree>
    <p:extLst>
      <p:ext uri="{BB962C8B-B14F-4D97-AF65-F5344CB8AC3E}">
        <p14:creationId xmlns:p14="http://schemas.microsoft.com/office/powerpoint/2010/main" val="1860996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4294967295"/>
          </p:nvPr>
        </p:nvSpPr>
        <p:spPr>
          <a:xfrm>
            <a:off x="827584" y="1412776"/>
            <a:ext cx="7498080" cy="4800600"/>
          </a:xfrm>
          <a:prstGeom prst="rect">
            <a:avLst/>
          </a:prstGeom>
        </p:spPr>
        <p:txBody>
          <a:bodyPr/>
          <a:lstStyle/>
          <a:p>
            <a:pPr marL="0" indent="0" algn="ctr">
              <a:buNone/>
            </a:pPr>
            <a:r>
              <a:rPr lang="en-US" altLang="zh-TW" sz="4400" dirty="0" smtClean="0"/>
              <a:t>                 </a:t>
            </a:r>
            <a:r>
              <a:rPr lang="en-US" altLang="zh-TW" sz="4400" i="1" dirty="0" smtClean="0">
                <a:solidFill>
                  <a:schemeClr val="tx1"/>
                </a:solidFill>
                <a:effectLst>
                  <a:outerShdw blurRad="38100" dist="38100" dir="2700000" algn="tl">
                    <a:srgbClr val="000000">
                      <a:alpha val="43137"/>
                    </a:srgbClr>
                  </a:outerShdw>
                </a:effectLst>
              </a:rPr>
              <a:t>Thank you    </a:t>
            </a:r>
            <a:endParaRPr lang="en-US" altLang="zh-TW" sz="4400" i="1" dirty="0">
              <a:solidFill>
                <a:schemeClr val="tx1"/>
              </a:solidFill>
              <a:effectLst>
                <a:outerShdw blurRad="38100" dist="38100" dir="2700000" algn="tl">
                  <a:srgbClr val="000000">
                    <a:alpha val="43137"/>
                  </a:srgbClr>
                </a:outerShdw>
              </a:effectLst>
            </a:endParaRPr>
          </a:p>
          <a:p>
            <a:pPr marL="0" indent="0" algn="r">
              <a:buNone/>
            </a:pPr>
            <a:r>
              <a:rPr lang="en-US" altLang="zh-TW" sz="4400" i="1" dirty="0">
                <a:solidFill>
                  <a:schemeClr val="tx1"/>
                </a:solidFill>
                <a:effectLst>
                  <a:outerShdw blurRad="38100" dist="38100" dir="2700000" algn="tl">
                    <a:srgbClr val="000000">
                      <a:alpha val="43137"/>
                    </a:srgbClr>
                  </a:outerShdw>
                </a:effectLst>
              </a:rPr>
              <a:t>for your listening !</a:t>
            </a:r>
            <a:endParaRPr lang="zh-TW" altLang="en-US" sz="4400" i="1" dirty="0">
              <a:solidFill>
                <a:schemeClr val="tx1"/>
              </a:solidFill>
              <a:effectLst>
                <a:outerShdw blurRad="38100" dist="38100" dir="2700000" algn="tl">
                  <a:srgbClr val="000000">
                    <a:alpha val="43137"/>
                  </a:srgbClr>
                </a:outerShdw>
              </a:effectLst>
            </a:endParaRPr>
          </a:p>
          <a:p>
            <a:endParaRPr lang="zh-TW" altLang="en-US" dirty="0"/>
          </a:p>
        </p:txBody>
      </p:sp>
      <p:pic>
        <p:nvPicPr>
          <p:cNvPr id="2051" name="Picture 3" descr="C:\Users\Asus\AppData\Local\Microsoft\Windows\Temporary Internet Files\Content.IE5\RWN46JQB\MC9002982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108723"/>
            <a:ext cx="1620838" cy="2385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39</a:t>
            </a:fld>
            <a:endParaRPr lang="zh-TW" altLang="en-US" sz="2000" dirty="0">
              <a:solidFill>
                <a:schemeClr val="tx1"/>
              </a:solidFill>
            </a:endParaRPr>
          </a:p>
        </p:txBody>
      </p:sp>
    </p:spTree>
    <p:extLst>
      <p:ext uri="{BB962C8B-B14F-4D97-AF65-F5344CB8AC3E}">
        <p14:creationId xmlns:p14="http://schemas.microsoft.com/office/powerpoint/2010/main" val="60171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4</a:t>
            </a:fld>
            <a:endParaRPr lang="zh-TW" altLang="en-US" sz="2000" dirty="0">
              <a:solidFill>
                <a:schemeClr val="tx1"/>
              </a:solidFill>
            </a:endParaRPr>
          </a:p>
        </p:txBody>
      </p:sp>
      <p:sp>
        <p:nvSpPr>
          <p:cNvPr id="6" name="矩形 5"/>
          <p:cNvSpPr/>
          <p:nvPr/>
        </p:nvSpPr>
        <p:spPr>
          <a:xfrm>
            <a:off x="1043608" y="476672"/>
            <a:ext cx="2342308" cy="369332"/>
          </a:xfrm>
          <a:prstGeom prst="rect">
            <a:avLst/>
          </a:prstGeom>
        </p:spPr>
        <p:txBody>
          <a:bodyPr wrap="none">
            <a:spAutoFit/>
          </a:bodyPr>
          <a:lstStyle/>
          <a:p>
            <a:r>
              <a:rPr lang="en-US" altLang="zh-TW" dirty="0"/>
              <a:t>D</a:t>
            </a:r>
            <a:r>
              <a:rPr lang="en-US" altLang="zh-TW" dirty="0" smtClean="0"/>
              <a:t>0 = " it is what it is "</a:t>
            </a:r>
            <a:endParaRPr lang="zh-TW" altLang="en-US" dirty="0"/>
          </a:p>
        </p:txBody>
      </p:sp>
      <p:sp>
        <p:nvSpPr>
          <p:cNvPr id="7" name="矩形 6"/>
          <p:cNvSpPr/>
          <p:nvPr/>
        </p:nvSpPr>
        <p:spPr>
          <a:xfrm>
            <a:off x="1045037" y="1052736"/>
            <a:ext cx="1931939" cy="369332"/>
          </a:xfrm>
          <a:prstGeom prst="rect">
            <a:avLst/>
          </a:prstGeom>
        </p:spPr>
        <p:txBody>
          <a:bodyPr wrap="none">
            <a:spAutoFit/>
          </a:bodyPr>
          <a:lstStyle/>
          <a:p>
            <a:r>
              <a:rPr lang="en-US" altLang="zh-TW" dirty="0"/>
              <a:t>D</a:t>
            </a:r>
            <a:r>
              <a:rPr lang="en-US" altLang="zh-TW" dirty="0" smtClean="0"/>
              <a:t>1 = " what is it "</a:t>
            </a:r>
            <a:endParaRPr lang="zh-TW" altLang="en-US" dirty="0"/>
          </a:p>
        </p:txBody>
      </p:sp>
      <p:sp>
        <p:nvSpPr>
          <p:cNvPr id="8" name="矩形 7"/>
          <p:cNvSpPr/>
          <p:nvPr/>
        </p:nvSpPr>
        <p:spPr>
          <a:xfrm>
            <a:off x="1043608" y="1628800"/>
            <a:ext cx="2406428" cy="369332"/>
          </a:xfrm>
          <a:prstGeom prst="rect">
            <a:avLst/>
          </a:prstGeom>
        </p:spPr>
        <p:txBody>
          <a:bodyPr wrap="none">
            <a:spAutoFit/>
          </a:bodyPr>
          <a:lstStyle/>
          <a:p>
            <a:r>
              <a:rPr lang="en-US" altLang="zh-TW" dirty="0"/>
              <a:t>D</a:t>
            </a:r>
            <a:r>
              <a:rPr lang="en-US" altLang="zh-TW" dirty="0" smtClean="0"/>
              <a:t>2 = " it is a banana "</a:t>
            </a:r>
            <a:endParaRPr lang="zh-TW" altLang="en-US" dirty="0"/>
          </a:p>
        </p:txBody>
      </p:sp>
      <p:graphicFrame>
        <p:nvGraphicFramePr>
          <p:cNvPr id="9" name="表格 8"/>
          <p:cNvGraphicFramePr>
            <a:graphicFrameLocks noGrp="1"/>
          </p:cNvGraphicFramePr>
          <p:nvPr>
            <p:extLst>
              <p:ext uri="{D42A27DB-BD31-4B8C-83A1-F6EECF244321}">
                <p14:modId xmlns:p14="http://schemas.microsoft.com/office/powerpoint/2010/main" val="1476736948"/>
              </p:ext>
            </p:extLst>
          </p:nvPr>
        </p:nvGraphicFramePr>
        <p:xfrm>
          <a:off x="899592" y="2380237"/>
          <a:ext cx="5976664" cy="2852572"/>
        </p:xfrm>
        <a:graphic>
          <a:graphicData uri="http://schemas.openxmlformats.org/drawingml/2006/table">
            <a:tbl>
              <a:tblPr firstRow="1" bandRow="1">
                <a:tableStyleId>{9D7B26C5-4107-4FEC-AEDC-1716B250A1EF}</a:tableStyleId>
              </a:tblPr>
              <a:tblGrid>
                <a:gridCol w="1379419"/>
                <a:gridCol w="1932949"/>
                <a:gridCol w="1224136"/>
                <a:gridCol w="1440160"/>
              </a:tblGrid>
              <a:tr h="511960">
                <a:tc>
                  <a:txBody>
                    <a:bodyPr/>
                    <a:lstStyle/>
                    <a:p>
                      <a:pPr algn="ctr"/>
                      <a:r>
                        <a:rPr lang="en-US" altLang="zh-TW" dirty="0" smtClean="0"/>
                        <a:t>word</a:t>
                      </a:r>
                      <a:endParaRPr lang="zh-TW" altLang="en-US" dirty="0"/>
                    </a:p>
                  </a:txBody>
                  <a:tcPr/>
                </a:tc>
                <a:tc>
                  <a:txBody>
                    <a:bodyPr/>
                    <a:lstStyle/>
                    <a:p>
                      <a:pPr algn="ctr"/>
                      <a:r>
                        <a:rPr lang="en-US" altLang="zh-TW" dirty="0" smtClean="0"/>
                        <a:t>Document</a:t>
                      </a:r>
                      <a:endParaRPr lang="zh-TW" altLang="en-US" dirty="0"/>
                    </a:p>
                  </a:txBody>
                  <a:tcPr/>
                </a:tc>
                <a:tc>
                  <a:txBody>
                    <a:bodyPr/>
                    <a:lstStyle/>
                    <a:p>
                      <a:pPr algn="ctr"/>
                      <a:r>
                        <a:rPr lang="en-US" altLang="zh-TW" dirty="0" smtClean="0"/>
                        <a:t>Position</a:t>
                      </a:r>
                      <a:endParaRPr lang="zh-TW" altLang="en-US" dirty="0"/>
                    </a:p>
                  </a:txBody>
                  <a:tcPr/>
                </a:tc>
                <a:tc>
                  <a:txBody>
                    <a:bodyPr/>
                    <a:lstStyle/>
                    <a:p>
                      <a:pPr algn="ctr"/>
                      <a:r>
                        <a:rPr lang="en-US" altLang="zh-TW" dirty="0" smtClean="0"/>
                        <a:t>Frequently</a:t>
                      </a:r>
                      <a:endParaRPr lang="zh-TW" altLang="en-US" dirty="0"/>
                    </a:p>
                  </a:txBody>
                  <a:tcPr/>
                </a:tc>
              </a:tr>
              <a:tr h="292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 a "</a:t>
                      </a:r>
                      <a:endParaRPr lang="zh-TW" altLang="en-US" dirty="0"/>
                    </a:p>
                  </a:txBody>
                  <a:tcPr/>
                </a:tc>
                <a:tc>
                  <a:txBody>
                    <a:bodyPr/>
                    <a:lstStyle/>
                    <a:p>
                      <a:r>
                        <a:rPr lang="fr-FR" altLang="zh-TW" dirty="0" smtClean="0"/>
                        <a:t>Document 2</a:t>
                      </a:r>
                      <a:endParaRPr lang="zh-TW" altLang="en-US" dirty="0"/>
                    </a:p>
                  </a:txBody>
                  <a:tcPr/>
                </a:tc>
                <a:tc>
                  <a:txBody>
                    <a:bodyPr/>
                    <a:lstStyle/>
                    <a:p>
                      <a:endParaRPr lang="zh-TW" altLang="en-US" dirty="0"/>
                    </a:p>
                  </a:txBody>
                  <a:tcPr/>
                </a:tc>
                <a:tc>
                  <a:txBody>
                    <a:bodyPr/>
                    <a:lstStyle/>
                    <a:p>
                      <a:endParaRPr lang="zh-TW" altLang="en-US" dirty="0"/>
                    </a:p>
                  </a:txBody>
                  <a:tcPr/>
                </a:tc>
              </a:tr>
              <a:tr h="731372">
                <a:tc>
                  <a:txBody>
                    <a:bodyPr/>
                    <a:lstStyle/>
                    <a:p>
                      <a:pPr algn="ctr"/>
                      <a:r>
                        <a:rPr lang="en-US" altLang="zh-TW" dirty="0" smtClean="0"/>
                        <a:t>" banana "</a:t>
                      </a:r>
                      <a:endParaRPr lang="zh-TW" altLang="en-US" dirty="0"/>
                    </a:p>
                  </a:txBody>
                  <a:tcPr/>
                </a:tc>
                <a:tc>
                  <a:txBody>
                    <a:bodyPr/>
                    <a:lstStyle/>
                    <a:p>
                      <a:r>
                        <a:rPr lang="fr-FR" altLang="zh-TW" dirty="0" smtClean="0"/>
                        <a:t>Document 2</a:t>
                      </a:r>
                      <a:endParaRPr lang="zh-TW" altLang="en-US" dirty="0"/>
                    </a:p>
                  </a:txBody>
                  <a:tcPr/>
                </a:tc>
                <a:tc>
                  <a:txBody>
                    <a:bodyPr/>
                    <a:lstStyle/>
                    <a:p>
                      <a:endParaRPr lang="zh-TW" altLang="en-US" dirty="0"/>
                    </a:p>
                  </a:txBody>
                  <a:tcPr/>
                </a:tc>
                <a:tc>
                  <a:txBody>
                    <a:bodyPr/>
                    <a:lstStyle/>
                    <a:p>
                      <a:endParaRPr lang="zh-TW" altLang="en-US" dirty="0"/>
                    </a:p>
                  </a:txBody>
                  <a:tcPr/>
                </a:tc>
              </a:tr>
              <a:tr h="292549">
                <a:tc>
                  <a:txBody>
                    <a:bodyPr/>
                    <a:lstStyle/>
                    <a:p>
                      <a:pPr algn="ctr"/>
                      <a:r>
                        <a:rPr lang="en-US" altLang="zh-TW" dirty="0" smtClean="0"/>
                        <a:t>" is "</a:t>
                      </a:r>
                      <a:endParaRPr lang="zh-TW" altLang="en-US" dirty="0"/>
                    </a:p>
                  </a:txBody>
                  <a:tcPr/>
                </a:tc>
                <a:tc>
                  <a:txBody>
                    <a:bodyPr/>
                    <a:lstStyle/>
                    <a:p>
                      <a:r>
                        <a:rPr lang="fr-FR" altLang="zh-TW" dirty="0" smtClean="0"/>
                        <a:t>Document 0,1, 2</a:t>
                      </a:r>
                      <a:endParaRPr lang="zh-TW" altLang="en-US" dirty="0"/>
                    </a:p>
                  </a:txBody>
                  <a:tcPr/>
                </a:tc>
                <a:tc>
                  <a:txBody>
                    <a:bodyPr/>
                    <a:lstStyle/>
                    <a:p>
                      <a:endParaRPr lang="zh-TW" altLang="en-US" dirty="0"/>
                    </a:p>
                  </a:txBody>
                  <a:tcPr/>
                </a:tc>
                <a:tc>
                  <a:txBody>
                    <a:bodyPr/>
                    <a:lstStyle/>
                    <a:p>
                      <a:endParaRPr lang="zh-TW" altLang="en-US" dirty="0"/>
                    </a:p>
                  </a:txBody>
                  <a:tcPr/>
                </a:tc>
              </a:tr>
              <a:tr h="292549">
                <a:tc>
                  <a:txBody>
                    <a:bodyPr/>
                    <a:lstStyle/>
                    <a:p>
                      <a:pPr algn="ctr"/>
                      <a:r>
                        <a:rPr lang="en-US" altLang="zh-TW" dirty="0" smtClean="0"/>
                        <a:t>" it "</a:t>
                      </a:r>
                      <a:endParaRPr lang="zh-TW" altLang="en-US" dirty="0"/>
                    </a:p>
                  </a:txBody>
                  <a:tcPr/>
                </a:tc>
                <a:tc>
                  <a:txBody>
                    <a:bodyPr/>
                    <a:lstStyle/>
                    <a:p>
                      <a:r>
                        <a:rPr lang="fr-FR" altLang="zh-TW" dirty="0" smtClean="0"/>
                        <a:t>Document 0,1,</a:t>
                      </a:r>
                      <a:r>
                        <a:rPr lang="fr-FR" altLang="zh-TW" baseline="0" dirty="0" smtClean="0"/>
                        <a:t> </a:t>
                      </a:r>
                      <a:r>
                        <a:rPr lang="fr-FR" altLang="zh-TW" dirty="0" smtClean="0"/>
                        <a:t>2</a:t>
                      </a:r>
                      <a:endParaRPr lang="zh-TW" altLang="en-US" dirty="0"/>
                    </a:p>
                  </a:txBody>
                  <a:tcPr/>
                </a:tc>
                <a:tc>
                  <a:txBody>
                    <a:bodyPr/>
                    <a:lstStyle/>
                    <a:p>
                      <a:endParaRPr lang="zh-TW" altLang="en-US" dirty="0"/>
                    </a:p>
                  </a:txBody>
                  <a:tcPr/>
                </a:tc>
                <a:tc>
                  <a:txBody>
                    <a:bodyPr/>
                    <a:lstStyle/>
                    <a:p>
                      <a:endParaRPr lang="zh-TW" altLang="en-US" dirty="0"/>
                    </a:p>
                  </a:txBody>
                  <a:tcPr/>
                </a:tc>
              </a:tr>
              <a:tr h="511960">
                <a:tc>
                  <a:txBody>
                    <a:bodyPr/>
                    <a:lstStyle/>
                    <a:p>
                      <a:pPr algn="ctr"/>
                      <a:r>
                        <a:rPr lang="en-US" altLang="zh-TW" dirty="0" smtClean="0"/>
                        <a:t>" what "</a:t>
                      </a:r>
                      <a:endParaRPr lang="zh-TW" altLang="en-US" dirty="0"/>
                    </a:p>
                  </a:txBody>
                  <a:tcPr/>
                </a:tc>
                <a:tc>
                  <a:txBody>
                    <a:bodyPr/>
                    <a:lstStyle/>
                    <a:p>
                      <a:r>
                        <a:rPr lang="fr-FR" altLang="zh-TW" dirty="0" smtClean="0"/>
                        <a:t>Document 0,1</a:t>
                      </a:r>
                      <a:endParaRPr lang="zh-TW" altLang="en-US" dirty="0"/>
                    </a:p>
                  </a:txBody>
                  <a:tcPr/>
                </a:tc>
                <a:tc>
                  <a:txBody>
                    <a:bodyPr/>
                    <a:lstStyle/>
                    <a:p>
                      <a:endParaRPr lang="zh-TW" altLang="en-US" dirty="0"/>
                    </a:p>
                  </a:txBody>
                  <a:tcPr/>
                </a:tc>
                <a:tc>
                  <a:txBody>
                    <a:bodyPr/>
                    <a:lstStyle/>
                    <a:p>
                      <a:endParaRPr lang="zh-TW" altLang="en-US" dirty="0"/>
                    </a:p>
                  </a:txBody>
                  <a:tcPr/>
                </a:tc>
              </a:tr>
            </a:tbl>
          </a:graphicData>
        </a:graphic>
      </p:graphicFrame>
      <p:sp>
        <p:nvSpPr>
          <p:cNvPr id="10" name="矩形 9"/>
          <p:cNvSpPr/>
          <p:nvPr/>
        </p:nvSpPr>
        <p:spPr>
          <a:xfrm>
            <a:off x="2902779" y="1998132"/>
            <a:ext cx="1646605" cy="369332"/>
          </a:xfrm>
          <a:prstGeom prst="rect">
            <a:avLst/>
          </a:prstGeom>
        </p:spPr>
        <p:txBody>
          <a:bodyPr wrap="none">
            <a:spAutoFit/>
          </a:bodyPr>
          <a:lstStyle/>
          <a:p>
            <a:r>
              <a:rPr lang="en-US" altLang="zh-TW" dirty="0" smtClean="0"/>
              <a:t>Inverted Index</a:t>
            </a:r>
            <a:endParaRPr lang="zh-TW" altLang="en-US" dirty="0"/>
          </a:p>
        </p:txBody>
      </p:sp>
      <p:sp>
        <p:nvSpPr>
          <p:cNvPr id="11" name="矩形 10"/>
          <p:cNvSpPr/>
          <p:nvPr/>
        </p:nvSpPr>
        <p:spPr>
          <a:xfrm>
            <a:off x="1077013" y="5250771"/>
            <a:ext cx="6856460" cy="369332"/>
          </a:xfrm>
          <a:prstGeom prst="rect">
            <a:avLst/>
          </a:prstGeom>
        </p:spPr>
        <p:txBody>
          <a:bodyPr wrap="square">
            <a:spAutoFit/>
          </a:bodyPr>
          <a:lstStyle/>
          <a:p>
            <a:r>
              <a:rPr lang="en-US" altLang="zh-TW" dirty="0" smtClean="0"/>
              <a:t>A term search for the terms "what", "is" and "it" would give the set</a:t>
            </a:r>
            <a:endParaRPr lang="zh-TW" altLang="en-US" dirty="0"/>
          </a:p>
        </p:txBody>
      </p:sp>
      <p:sp>
        <p:nvSpPr>
          <p:cNvPr id="12" name="向右箭號 11"/>
          <p:cNvSpPr/>
          <p:nvPr/>
        </p:nvSpPr>
        <p:spPr>
          <a:xfrm>
            <a:off x="1187624" y="5733256"/>
            <a:ext cx="576064" cy="28803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2011006" y="5733256"/>
            <a:ext cx="3302507" cy="400110"/>
          </a:xfrm>
          <a:prstGeom prst="rect">
            <a:avLst/>
          </a:prstGeom>
          <a:noFill/>
        </p:spPr>
        <p:txBody>
          <a:bodyPr wrap="none" rtlCol="0">
            <a:spAutoFit/>
          </a:bodyPr>
          <a:lstStyle/>
          <a:p>
            <a:r>
              <a:rPr lang="en-US" altLang="zh-TW" sz="2000" dirty="0" smtClean="0"/>
              <a:t>{0,1}∩{0,1,2} ∩{0,1,2}={0,1}</a:t>
            </a:r>
            <a:endParaRPr lang="zh-TW" altLang="en-US" sz="2000" dirty="0"/>
          </a:p>
        </p:txBody>
      </p:sp>
    </p:spTree>
    <p:extLst>
      <p:ext uri="{BB962C8B-B14F-4D97-AF65-F5344CB8AC3E}">
        <p14:creationId xmlns:p14="http://schemas.microsoft.com/office/powerpoint/2010/main" val="3250982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5</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a:solidFill>
                  <a:schemeClr val="tx1"/>
                </a:solidFill>
                <a:effectLst>
                  <a:outerShdw blurRad="50800" dist="38100" dir="2700000" algn="tl" rotWithShape="0">
                    <a:prstClr val="black">
                      <a:alpha val="40000"/>
                    </a:prstClr>
                  </a:outerShdw>
                </a:effectLst>
              </a:rPr>
              <a:t>Introduction</a:t>
            </a:r>
            <a:endParaRPr lang="zh-TW" altLang="en-US" sz="4300" b="0" dirty="0">
              <a:solidFill>
                <a:schemeClr val="tx1"/>
              </a:solidFill>
              <a:effectLst>
                <a:outerShdw blurRad="38100" dist="38100" dir="2700000" algn="tl">
                  <a:srgbClr val="000000">
                    <a:alpha val="43137"/>
                  </a:srgbClr>
                </a:outerShdw>
              </a:effectLst>
            </a:endParaRPr>
          </a:p>
        </p:txBody>
      </p:sp>
      <p:sp>
        <p:nvSpPr>
          <p:cNvPr id="7" name="內容版面配置區 2"/>
          <p:cNvSpPr>
            <a:spLocks noGrp="1"/>
          </p:cNvSpPr>
          <p:nvPr>
            <p:ph idx="4294967295"/>
          </p:nvPr>
        </p:nvSpPr>
        <p:spPr>
          <a:xfrm>
            <a:off x="697866" y="1417638"/>
            <a:ext cx="7498080" cy="4800600"/>
          </a:xfrm>
          <a:prstGeom prst="rect">
            <a:avLst/>
          </a:prstGeom>
        </p:spPr>
        <p:txBody>
          <a:bodyPr>
            <a:normAutofit/>
          </a:bodyPr>
          <a:lstStyle/>
          <a:p>
            <a:pPr algn="just">
              <a:buFont typeface="Arial" pitchFamily="34" charset="0"/>
              <a:buChar char="•"/>
            </a:pPr>
            <a:endParaRPr lang="en-US" altLang="zh-TW" sz="2400" dirty="0" smtClean="0"/>
          </a:p>
          <a:p>
            <a:pPr algn="just">
              <a:buClr>
                <a:srgbClr val="002060"/>
              </a:buClr>
              <a:buFont typeface="Wingdings 2" pitchFamily="18" charset="2"/>
              <a:buChar char="è"/>
            </a:pPr>
            <a:endParaRPr lang="zh-TW" altLang="en-US" dirty="0"/>
          </a:p>
        </p:txBody>
      </p:sp>
      <p:sp>
        <p:nvSpPr>
          <p:cNvPr id="8" name="內容版面配置區 2"/>
          <p:cNvSpPr>
            <a:spLocks noGrp="1"/>
          </p:cNvSpPr>
          <p:nvPr>
            <p:ph idx="4294967295"/>
          </p:nvPr>
        </p:nvSpPr>
        <p:spPr>
          <a:xfrm>
            <a:off x="693061" y="1417638"/>
            <a:ext cx="7498080" cy="4800600"/>
          </a:xfrm>
          <a:prstGeom prst="rect">
            <a:avLst/>
          </a:prstGeom>
        </p:spPr>
        <p:txBody>
          <a:bodyPr>
            <a:normAutofit/>
          </a:bodyPr>
          <a:lstStyle/>
          <a:p>
            <a:pPr algn="just">
              <a:buClr>
                <a:srgbClr val="002060"/>
              </a:buClr>
              <a:buFont typeface="Wingdings 2" pitchFamily="18" charset="2"/>
              <a:buChar char="è"/>
            </a:pPr>
            <a:endParaRPr lang="en-US" altLang="zh-TW" sz="2400" dirty="0" smtClean="0"/>
          </a:p>
          <a:p>
            <a:pPr algn="just">
              <a:buClr>
                <a:srgbClr val="002060"/>
              </a:buClr>
              <a:buFont typeface="Wingdings 2" pitchFamily="18" charset="2"/>
              <a:buChar char="è"/>
            </a:pPr>
            <a:endParaRPr lang="zh-TW" altLang="en-US" dirty="0"/>
          </a:p>
        </p:txBody>
      </p:sp>
      <p:sp>
        <p:nvSpPr>
          <p:cNvPr id="9" name="內容版面配置區 2"/>
          <p:cNvSpPr>
            <a:spLocks noGrp="1"/>
          </p:cNvSpPr>
          <p:nvPr>
            <p:ph idx="4294967295"/>
          </p:nvPr>
        </p:nvSpPr>
        <p:spPr>
          <a:xfrm>
            <a:off x="697866" y="1417638"/>
            <a:ext cx="7498080" cy="4800600"/>
          </a:xfrm>
          <a:prstGeom prst="rect">
            <a:avLst/>
          </a:prstGeom>
        </p:spPr>
        <p:txBody>
          <a:bodyPr>
            <a:normAutofit/>
          </a:bodyPr>
          <a:lstStyle/>
          <a:p>
            <a:pPr algn="just">
              <a:buFont typeface="Arial" pitchFamily="34" charset="0"/>
              <a:buChar char="•"/>
            </a:pPr>
            <a:r>
              <a:rPr lang="en-US" altLang="zh-TW" dirty="0"/>
              <a:t>For </a:t>
            </a:r>
            <a:r>
              <a:rPr lang="en-US" altLang="zh-TW" dirty="0" smtClean="0"/>
              <a:t>a selected </a:t>
            </a:r>
            <a:r>
              <a:rPr lang="en-US" altLang="zh-TW" dirty="0"/>
              <a:t>set of terms in the index, we store bitmaps </a:t>
            </a:r>
            <a:r>
              <a:rPr lang="en-US" altLang="zh-TW" dirty="0" smtClean="0"/>
              <a:t>that encode </a:t>
            </a:r>
            <a:r>
              <a:rPr lang="en-US" altLang="zh-TW" dirty="0"/>
              <a:t>term co-occurrences</a:t>
            </a:r>
            <a:r>
              <a:rPr lang="en-US" altLang="zh-TW" dirty="0" smtClean="0"/>
              <a:t>.</a:t>
            </a:r>
          </a:p>
          <a:p>
            <a:pPr algn="just">
              <a:buFont typeface="Arial" pitchFamily="34" charset="0"/>
              <a:buChar char="•"/>
            </a:pPr>
            <a:endParaRPr lang="en-US" altLang="zh-TW" dirty="0" smtClean="0"/>
          </a:p>
          <a:p>
            <a:pPr algn="just">
              <a:buFont typeface="Arial" pitchFamily="34" charset="0"/>
              <a:buChar char="•"/>
            </a:pPr>
            <a:r>
              <a:rPr lang="en-US" altLang="zh-TW" dirty="0" smtClean="0"/>
              <a:t>Bitmap:</a:t>
            </a:r>
          </a:p>
          <a:p>
            <a:pPr marL="45720" indent="0" algn="just">
              <a:buNone/>
            </a:pPr>
            <a:r>
              <a:rPr lang="en-US" altLang="zh-TW" dirty="0" smtClean="0"/>
              <a:t>   A </a:t>
            </a:r>
            <a:r>
              <a:rPr lang="en-US" altLang="zh-TW" dirty="0"/>
              <a:t>bitmap of size k for term </a:t>
            </a:r>
            <a:r>
              <a:rPr lang="en-US" altLang="zh-TW" dirty="0" smtClean="0"/>
              <a:t>t augments </a:t>
            </a:r>
            <a:r>
              <a:rPr lang="en-US" altLang="zh-TW" dirty="0"/>
              <a:t>each posting to </a:t>
            </a:r>
            <a:r>
              <a:rPr lang="en-US" altLang="zh-TW" dirty="0" smtClean="0"/>
              <a:t>  </a:t>
            </a:r>
          </a:p>
          <a:p>
            <a:pPr marL="45720" indent="0" algn="just">
              <a:buNone/>
            </a:pPr>
            <a:r>
              <a:rPr lang="en-US" altLang="zh-TW" dirty="0"/>
              <a:t> </a:t>
            </a:r>
            <a:r>
              <a:rPr lang="en-US" altLang="zh-TW" dirty="0" smtClean="0"/>
              <a:t>  store </a:t>
            </a:r>
            <a:r>
              <a:rPr lang="en-US" altLang="zh-TW" dirty="0"/>
              <a:t>the co-occurrences of t with </a:t>
            </a:r>
            <a:r>
              <a:rPr lang="en-US" altLang="zh-TW" dirty="0" smtClean="0"/>
              <a:t>k other </a:t>
            </a:r>
            <a:r>
              <a:rPr lang="en-US" altLang="zh-TW" dirty="0"/>
              <a:t>terms, across </a:t>
            </a:r>
            <a:endParaRPr lang="en-US" altLang="zh-TW" dirty="0" smtClean="0"/>
          </a:p>
          <a:p>
            <a:pPr marL="45720" indent="0" algn="just">
              <a:buNone/>
            </a:pPr>
            <a:r>
              <a:rPr lang="en-US" altLang="zh-TW" dirty="0"/>
              <a:t> </a:t>
            </a:r>
            <a:r>
              <a:rPr lang="en-US" altLang="zh-TW" dirty="0" smtClean="0"/>
              <a:t>  every </a:t>
            </a:r>
            <a:r>
              <a:rPr lang="en-US" altLang="zh-TW" dirty="0"/>
              <a:t>document in the index</a:t>
            </a:r>
            <a:r>
              <a:rPr lang="en-US" altLang="zh-TW" dirty="0" smtClean="0"/>
              <a:t>.</a:t>
            </a:r>
          </a:p>
          <a:p>
            <a:pPr marL="45720" indent="0" algn="just">
              <a:buNone/>
            </a:pPr>
            <a:endParaRPr lang="en-US" altLang="zh-TW" dirty="0" smtClean="0"/>
          </a:p>
          <a:p>
            <a:pPr algn="just">
              <a:buFont typeface="Arial" pitchFamily="34" charset="0"/>
              <a:buChar char="•"/>
            </a:pPr>
            <a:r>
              <a:rPr lang="en-US" altLang="zh-TW" dirty="0" err="1"/>
              <a:t>Precomputed</a:t>
            </a:r>
            <a:r>
              <a:rPr lang="en-US" altLang="zh-TW" dirty="0"/>
              <a:t> list:</a:t>
            </a:r>
          </a:p>
          <a:p>
            <a:pPr marL="45720" indent="0" algn="just">
              <a:buNone/>
            </a:pPr>
            <a:r>
              <a:rPr lang="en-US" altLang="zh-TW" dirty="0"/>
              <a:t>   typically shorter, can only be used to evaluate queries </a:t>
            </a:r>
          </a:p>
          <a:p>
            <a:pPr marL="45720" indent="0" algn="just">
              <a:buNone/>
            </a:pPr>
            <a:r>
              <a:rPr lang="en-US" altLang="zh-TW" dirty="0"/>
              <a:t>   containing all of its terms</a:t>
            </a:r>
            <a:r>
              <a:rPr lang="en-US" altLang="zh-TW" dirty="0" smtClean="0"/>
              <a:t>.</a:t>
            </a:r>
            <a:r>
              <a:rPr lang="en-US" altLang="zh-TW" dirty="0"/>
              <a:t> C</a:t>
            </a:r>
            <a:r>
              <a:rPr lang="en-US" altLang="zh-TW" dirty="0" smtClean="0"/>
              <a:t>ontains </a:t>
            </a:r>
            <a:r>
              <a:rPr lang="en-US" altLang="zh-TW" dirty="0"/>
              <a:t>only the </a:t>
            </a:r>
            <a:r>
              <a:rPr lang="en-US" altLang="zh-TW" b="1" dirty="0" err="1"/>
              <a:t>docids</a:t>
            </a:r>
            <a:r>
              <a:rPr lang="en-US" altLang="zh-TW" dirty="0" smtClean="0"/>
              <a:t> </a:t>
            </a:r>
          </a:p>
          <a:p>
            <a:pPr marL="45720" indent="0" algn="just">
              <a:buNone/>
            </a:pPr>
            <a:endParaRPr lang="en-US" altLang="zh-TW" dirty="0"/>
          </a:p>
          <a:p>
            <a:pPr marL="45720" indent="0" algn="just">
              <a:buNone/>
            </a:pPr>
            <a:endParaRPr lang="en-US" altLang="zh-TW" dirty="0" smtClean="0"/>
          </a:p>
          <a:p>
            <a:pPr algn="just">
              <a:buFont typeface="Arial" pitchFamily="34" charset="0"/>
              <a:buChar char="•"/>
            </a:pPr>
            <a:endParaRPr lang="en-US" altLang="zh-TW" sz="2400" dirty="0" smtClean="0"/>
          </a:p>
          <a:p>
            <a:pPr algn="just">
              <a:buClr>
                <a:srgbClr val="002060"/>
              </a:buClr>
              <a:buFont typeface="Wingdings 2" pitchFamily="18" charset="2"/>
              <a:buChar char="è"/>
            </a:pPr>
            <a:endParaRPr lang="zh-TW" altLang="en-US" dirty="0"/>
          </a:p>
        </p:txBody>
      </p:sp>
    </p:spTree>
    <p:extLst>
      <p:ext uri="{BB962C8B-B14F-4D97-AF65-F5344CB8AC3E}">
        <p14:creationId xmlns:p14="http://schemas.microsoft.com/office/powerpoint/2010/main" val="184499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6</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a:solidFill>
                  <a:schemeClr val="tx1"/>
                </a:solidFill>
                <a:effectLst>
                  <a:outerShdw blurRad="50800" dist="38100" dir="2700000" algn="tl" rotWithShape="0">
                    <a:prstClr val="black">
                      <a:alpha val="40000"/>
                    </a:prstClr>
                  </a:outerShdw>
                </a:effectLst>
              </a:rPr>
              <a:t>Introduction</a:t>
            </a:r>
            <a:endParaRPr lang="zh-TW" altLang="en-US" sz="4300" b="0" dirty="0">
              <a:solidFill>
                <a:schemeClr val="tx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68760"/>
            <a:ext cx="466725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288160"/>
            <a:ext cx="1571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4860032" y="4549313"/>
            <a:ext cx="2153964" cy="369332"/>
          </a:xfrm>
          <a:prstGeom prst="rect">
            <a:avLst/>
          </a:prstGeom>
          <a:noFill/>
        </p:spPr>
        <p:txBody>
          <a:bodyPr wrap="square" rtlCol="0">
            <a:spAutoFit/>
          </a:bodyPr>
          <a:lstStyle/>
          <a:p>
            <a:r>
              <a:rPr lang="en-US" altLang="zh-TW" dirty="0" err="1" smtClean="0"/>
              <a:t>Precomputed</a:t>
            </a:r>
            <a:r>
              <a:rPr lang="en-US" altLang="zh-TW" dirty="0" smtClean="0"/>
              <a:t> list</a:t>
            </a:r>
            <a:endParaRPr lang="zh-TW" altLang="en-US" dirty="0"/>
          </a:p>
        </p:txBody>
      </p:sp>
      <p:cxnSp>
        <p:nvCxnSpPr>
          <p:cNvPr id="12" name="直線單箭頭接點 11"/>
          <p:cNvCxnSpPr/>
          <p:nvPr/>
        </p:nvCxnSpPr>
        <p:spPr>
          <a:xfrm flipV="1">
            <a:off x="5724128" y="3429001"/>
            <a:ext cx="0" cy="1120312"/>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
        <p:nvSpPr>
          <p:cNvPr id="17" name="矩形 16"/>
          <p:cNvSpPr/>
          <p:nvPr/>
        </p:nvSpPr>
        <p:spPr>
          <a:xfrm>
            <a:off x="1259632" y="4580966"/>
            <a:ext cx="3459148" cy="646331"/>
          </a:xfrm>
          <a:prstGeom prst="rect">
            <a:avLst/>
          </a:prstGeom>
        </p:spPr>
        <p:txBody>
          <a:bodyPr wrap="square">
            <a:spAutoFit/>
          </a:bodyPr>
          <a:lstStyle/>
          <a:p>
            <a:r>
              <a:rPr lang="en-US" altLang="zh-TW" dirty="0" smtClean="0"/>
              <a:t>Index </a:t>
            </a:r>
            <a:r>
              <a:rPr lang="en-US" altLang="zh-TW" dirty="0"/>
              <a:t>with </a:t>
            </a:r>
            <a:r>
              <a:rPr lang="en-US" altLang="zh-TW" b="1" dirty="0" smtClean="0"/>
              <a:t>bitmaps</a:t>
            </a:r>
            <a:r>
              <a:rPr lang="en-US" altLang="zh-TW" dirty="0" smtClean="0"/>
              <a:t>(size=2,k=2) </a:t>
            </a:r>
          </a:p>
          <a:p>
            <a:r>
              <a:rPr lang="en-US" altLang="zh-TW" dirty="0" smtClean="0"/>
              <a:t>for terms </a:t>
            </a:r>
            <a:r>
              <a:rPr lang="en-US" altLang="zh-TW" i="1" dirty="0" smtClean="0"/>
              <a:t>York</a:t>
            </a:r>
            <a:r>
              <a:rPr lang="en-US" altLang="zh-TW" dirty="0" smtClean="0"/>
              <a:t> </a:t>
            </a:r>
            <a:r>
              <a:rPr lang="en-US" altLang="zh-TW" dirty="0"/>
              <a:t>and </a:t>
            </a:r>
            <a:r>
              <a:rPr lang="en-US" altLang="zh-TW" i="1" dirty="0"/>
              <a:t>Hall</a:t>
            </a:r>
            <a:endParaRPr lang="zh-TW" altLang="en-US" i="1" dirty="0"/>
          </a:p>
        </p:txBody>
      </p:sp>
      <p:sp>
        <p:nvSpPr>
          <p:cNvPr id="18" name="矩形 17"/>
          <p:cNvSpPr/>
          <p:nvPr/>
        </p:nvSpPr>
        <p:spPr>
          <a:xfrm>
            <a:off x="6643453" y="3244334"/>
            <a:ext cx="1749197" cy="369332"/>
          </a:xfrm>
          <a:prstGeom prst="rect">
            <a:avLst/>
          </a:prstGeom>
        </p:spPr>
        <p:txBody>
          <a:bodyPr wrap="none">
            <a:spAutoFit/>
          </a:bodyPr>
          <a:lstStyle/>
          <a:p>
            <a:r>
              <a:rPr lang="en-US" altLang="zh-TW" dirty="0"/>
              <a:t>query workload</a:t>
            </a:r>
            <a:endParaRPr lang="zh-TW" altLang="en-US" dirty="0"/>
          </a:p>
        </p:txBody>
      </p:sp>
      <p:sp>
        <p:nvSpPr>
          <p:cNvPr id="19" name="矩形 18"/>
          <p:cNvSpPr/>
          <p:nvPr/>
        </p:nvSpPr>
        <p:spPr>
          <a:xfrm>
            <a:off x="915580" y="5550073"/>
            <a:ext cx="7332265" cy="923330"/>
          </a:xfrm>
          <a:prstGeom prst="rect">
            <a:avLst/>
          </a:prstGeom>
        </p:spPr>
        <p:txBody>
          <a:bodyPr wrap="square">
            <a:spAutoFit/>
          </a:bodyPr>
          <a:lstStyle/>
          <a:p>
            <a:pPr algn="just"/>
            <a:r>
              <a:rPr lang="en-US" altLang="zh-TW" dirty="0" smtClean="0"/>
              <a:t>chosen to represent each of these combinations by a separate posting</a:t>
            </a:r>
          </a:p>
          <a:p>
            <a:pPr algn="just"/>
            <a:r>
              <a:rPr lang="en-US" altLang="zh-TW" dirty="0" smtClean="0"/>
              <a:t>list, the memory cost, as well as the complexity of picking the right combinations during query evaluation, would have become prohibitive.</a:t>
            </a:r>
            <a:endParaRPr lang="zh-TW" altLang="en-US" dirty="0"/>
          </a:p>
        </p:txBody>
      </p:sp>
    </p:spTree>
    <p:extLst>
      <p:ext uri="{BB962C8B-B14F-4D97-AF65-F5344CB8AC3E}">
        <p14:creationId xmlns:p14="http://schemas.microsoft.com/office/powerpoint/2010/main" val="2371962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4300" b="0" dirty="0">
                <a:solidFill>
                  <a:schemeClr val="tx1"/>
                </a:solidFill>
                <a:effectLst>
                  <a:outerShdw blurRad="50800" dist="38100" dir="2700000" algn="tl" rotWithShape="0">
                    <a:prstClr val="black">
                      <a:alpha val="40000"/>
                    </a:prstClr>
                  </a:outerShdw>
                </a:effectLst>
              </a:rPr>
              <a:t>Introduction</a:t>
            </a:r>
            <a:endParaRPr lang="zh-TW" altLang="en-US" sz="4300" b="0" dirty="0">
              <a:solidFill>
                <a:schemeClr val="tx1"/>
              </a:solidFill>
              <a:effectLst>
                <a:outerShdw blurRad="38100" dist="38100" dir="2700000" algn="tl">
                  <a:srgbClr val="000000">
                    <a:alpha val="43137"/>
                  </a:srgbClr>
                </a:outerShdw>
              </a:effectLst>
            </a:endParaRPr>
          </a:p>
        </p:txBody>
      </p:sp>
      <p:sp>
        <p:nvSpPr>
          <p:cNvPr id="6" name="內容版面配置區 2"/>
          <p:cNvSpPr>
            <a:spLocks noGrp="1"/>
          </p:cNvSpPr>
          <p:nvPr>
            <p:ph idx="4294967295"/>
          </p:nvPr>
        </p:nvSpPr>
        <p:spPr>
          <a:xfrm>
            <a:off x="697866" y="1417638"/>
            <a:ext cx="7498080" cy="4800600"/>
          </a:xfrm>
          <a:prstGeom prst="rect">
            <a:avLst/>
          </a:prstGeom>
        </p:spPr>
        <p:txBody>
          <a:bodyPr>
            <a:normAutofit/>
          </a:bodyPr>
          <a:lstStyle/>
          <a:p>
            <a:pPr marL="45720" indent="0" algn="just">
              <a:buNone/>
            </a:pPr>
            <a:r>
              <a:rPr lang="en-US" altLang="zh-TW" dirty="0" smtClean="0"/>
              <a:t>Main Contribution:</a:t>
            </a:r>
          </a:p>
          <a:p>
            <a:pPr marL="502920" indent="-457200" algn="just">
              <a:buSzPct val="100000"/>
              <a:buFont typeface="+mj-lt"/>
              <a:buAutoNum type="arabicParenR"/>
            </a:pPr>
            <a:r>
              <a:rPr lang="en-US" altLang="zh-TW" dirty="0"/>
              <a:t>I</a:t>
            </a:r>
            <a:r>
              <a:rPr lang="en-US" altLang="zh-TW" dirty="0" smtClean="0"/>
              <a:t>ntroduce </a:t>
            </a:r>
            <a:r>
              <a:rPr lang="en-US" altLang="zh-TW" dirty="0"/>
              <a:t>the concept of bitmaps as a </a:t>
            </a:r>
            <a:r>
              <a:rPr lang="en-US" altLang="zh-TW" dirty="0" smtClean="0"/>
              <a:t>flexible way to </a:t>
            </a:r>
            <a:r>
              <a:rPr lang="en-US" altLang="zh-TW" dirty="0"/>
              <a:t>store term co-occurrences</a:t>
            </a:r>
            <a:r>
              <a:rPr lang="en-US" altLang="zh-TW" dirty="0" smtClean="0"/>
              <a:t>.</a:t>
            </a:r>
          </a:p>
          <a:p>
            <a:pPr marL="502920" indent="-457200" algn="just">
              <a:buSzPct val="100000"/>
              <a:buFont typeface="+mj-lt"/>
              <a:buAutoNum type="arabicParenR"/>
            </a:pPr>
            <a:r>
              <a:rPr lang="en-US" altLang="zh-TW" dirty="0" smtClean="0"/>
              <a:t>Define the </a:t>
            </a:r>
            <a:r>
              <a:rPr lang="en-US" altLang="zh-TW" dirty="0"/>
              <a:t>problem of selecting terms </a:t>
            </a:r>
            <a:r>
              <a:rPr lang="en-US" altLang="zh-TW" dirty="0" smtClean="0"/>
              <a:t>to </a:t>
            </a:r>
            <a:r>
              <a:rPr lang="en-US" altLang="zh-TW" dirty="0" err="1" smtClean="0"/>
              <a:t>precompute</a:t>
            </a:r>
            <a:r>
              <a:rPr lang="en-US" altLang="zh-TW" dirty="0" smtClean="0"/>
              <a:t> </a:t>
            </a:r>
            <a:r>
              <a:rPr lang="en-US" altLang="zh-TW" dirty="0"/>
              <a:t>given a query workload and a </a:t>
            </a:r>
            <a:r>
              <a:rPr lang="en-US" altLang="zh-TW" dirty="0" smtClean="0"/>
              <a:t>memory budget </a:t>
            </a:r>
            <a:r>
              <a:rPr lang="en-US" altLang="zh-TW" dirty="0"/>
              <a:t>and propose an </a:t>
            </a:r>
            <a:r>
              <a:rPr lang="en-US" altLang="zh-TW" dirty="0" smtClean="0"/>
              <a:t>efficient </a:t>
            </a:r>
            <a:r>
              <a:rPr lang="en-US" altLang="zh-TW" dirty="0"/>
              <a:t>solution for it.</a:t>
            </a:r>
            <a:r>
              <a:rPr lang="en-US" altLang="zh-TW" dirty="0" smtClean="0"/>
              <a:t> </a:t>
            </a:r>
          </a:p>
          <a:p>
            <a:pPr marL="502920" indent="-457200" algn="just">
              <a:buSzPct val="100000"/>
              <a:buFont typeface="+mj-lt"/>
              <a:buAutoNum type="arabicParenR" startAt="3"/>
            </a:pPr>
            <a:r>
              <a:rPr lang="en-US" altLang="zh-TW" dirty="0"/>
              <a:t>S</a:t>
            </a:r>
            <a:r>
              <a:rPr lang="en-US" altLang="zh-TW" dirty="0" smtClean="0"/>
              <a:t>how </a:t>
            </a:r>
            <a:r>
              <a:rPr lang="en-US" altLang="zh-TW" dirty="0"/>
              <a:t>that bitmaps and </a:t>
            </a:r>
            <a:r>
              <a:rPr lang="en-US" altLang="zh-TW" dirty="0" err="1"/>
              <a:t>precomputed</a:t>
            </a:r>
            <a:r>
              <a:rPr lang="en-US" altLang="zh-TW" dirty="0"/>
              <a:t> lists </a:t>
            </a:r>
            <a:r>
              <a:rPr lang="en-US" altLang="zh-TW" dirty="0" smtClean="0"/>
              <a:t>complement each </a:t>
            </a:r>
            <a:r>
              <a:rPr lang="en-US" altLang="zh-TW" dirty="0"/>
              <a:t>other, and that the combination </a:t>
            </a:r>
            <a:r>
              <a:rPr lang="en-US" altLang="zh-TW" dirty="0" smtClean="0"/>
              <a:t>significantly </a:t>
            </a:r>
            <a:r>
              <a:rPr lang="en-US" altLang="zh-TW" dirty="0"/>
              <a:t>outperforms each technique individually</a:t>
            </a:r>
            <a:r>
              <a:rPr lang="en-US" altLang="zh-TW" dirty="0" smtClean="0"/>
              <a:t>.</a:t>
            </a:r>
          </a:p>
          <a:p>
            <a:pPr marL="502920" indent="-457200" algn="just">
              <a:buSzPct val="100000"/>
              <a:buFont typeface="+mj-lt"/>
              <a:buAutoNum type="arabicParenR" startAt="4"/>
            </a:pPr>
            <a:r>
              <a:rPr lang="en-US" altLang="zh-TW" dirty="0" smtClean="0"/>
              <a:t>Present </a:t>
            </a:r>
            <a:r>
              <a:rPr lang="en-US" altLang="zh-TW" dirty="0"/>
              <a:t>experimental results over the TREC </a:t>
            </a:r>
            <a:r>
              <a:rPr lang="en-US" altLang="zh-TW" dirty="0" smtClean="0"/>
              <a:t>WT10g corpus demonstrating </a:t>
            </a:r>
            <a:r>
              <a:rPr lang="en-US" altLang="zh-TW" dirty="0"/>
              <a:t>the </a:t>
            </a:r>
            <a:r>
              <a:rPr lang="en-US" altLang="zh-TW" dirty="0" smtClean="0"/>
              <a:t>benefits </a:t>
            </a:r>
            <a:r>
              <a:rPr lang="en-US" altLang="zh-TW" dirty="0"/>
              <a:t>of the approach </a:t>
            </a:r>
            <a:r>
              <a:rPr lang="en-US" altLang="zh-TW" dirty="0" smtClean="0"/>
              <a:t>in practice. </a:t>
            </a:r>
          </a:p>
          <a:p>
            <a:pPr marL="45720" indent="0">
              <a:buSzPct val="100000"/>
              <a:buNone/>
            </a:pPr>
            <a:endParaRPr lang="en-US" altLang="zh-TW" dirty="0" smtClean="0"/>
          </a:p>
          <a:p>
            <a:pPr algn="just">
              <a:buFont typeface="Arial" pitchFamily="34" charset="0"/>
              <a:buChar char="•"/>
            </a:pPr>
            <a:endParaRPr lang="en-US" altLang="zh-TW" sz="2400" dirty="0" smtClean="0"/>
          </a:p>
          <a:p>
            <a:pPr algn="just">
              <a:buClr>
                <a:srgbClr val="002060"/>
              </a:buClr>
              <a:buFont typeface="Wingdings 2" pitchFamily="18" charset="2"/>
              <a:buChar char="è"/>
            </a:pPr>
            <a:endParaRPr lang="zh-TW" altLang="en-US" dirty="0"/>
          </a:p>
        </p:txBody>
      </p:sp>
      <p:sp>
        <p:nvSpPr>
          <p:cNvPr id="7"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7</a:t>
            </a:fld>
            <a:endParaRPr lang="zh-TW" altLang="en-US" sz="2000" dirty="0">
              <a:solidFill>
                <a:schemeClr val="tx1"/>
              </a:solidFill>
            </a:endParaRPr>
          </a:p>
        </p:txBody>
      </p:sp>
    </p:spTree>
    <p:extLst>
      <p:ext uri="{BB962C8B-B14F-4D97-AF65-F5344CB8AC3E}">
        <p14:creationId xmlns:p14="http://schemas.microsoft.com/office/powerpoint/2010/main" val="12389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8</a:t>
            </a:fld>
            <a:endParaRPr lang="zh-TW" altLang="en-US" sz="2000" dirty="0">
              <a:solidFill>
                <a:schemeClr val="tx1"/>
              </a:solidFill>
            </a:endParaRPr>
          </a:p>
        </p:txBody>
      </p:sp>
      <p:sp>
        <p:nvSpPr>
          <p:cNvPr id="6" name="標題 1"/>
          <p:cNvSpPr txBox="1">
            <a:spLocks/>
          </p:cNvSpPr>
          <p:nvPr/>
        </p:nvSpPr>
        <p:spPr>
          <a:xfrm>
            <a:off x="457200" y="274638"/>
            <a:ext cx="74676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2800" b="0" dirty="0" smtClean="0">
                <a:solidFill>
                  <a:schemeClr val="tx1"/>
                </a:solidFill>
                <a:effectLst>
                  <a:outerShdw blurRad="50800" dist="38100" dir="2700000" algn="tl" rotWithShape="0">
                    <a:prstClr val="black">
                      <a:alpha val="40000"/>
                    </a:prstClr>
                  </a:outerShdw>
                </a:effectLst>
              </a:rPr>
              <a:t>Indexing and query evaluation strategies </a:t>
            </a:r>
            <a:endParaRPr lang="en-US" altLang="zh-TW" sz="2800" dirty="0"/>
          </a:p>
          <a:p>
            <a:pPr marL="0" indent="0" algn="l">
              <a:buNone/>
            </a:pPr>
            <a:endParaRPr lang="zh-TW" altLang="en-US" sz="4300" b="0" dirty="0">
              <a:solidFill>
                <a:schemeClr val="tx1"/>
              </a:solidFill>
              <a:effectLst>
                <a:outerShdw blurRad="38100" dist="38100" dir="2700000" algn="tl">
                  <a:srgbClr val="000000">
                    <a:alpha val="43137"/>
                  </a:srgbClr>
                </a:outerShdw>
              </a:effectLst>
            </a:endParaRPr>
          </a:p>
        </p:txBody>
      </p:sp>
      <p:sp>
        <p:nvSpPr>
          <p:cNvPr id="7" name="內容版面配置區 2"/>
          <p:cNvSpPr>
            <a:spLocks noGrp="1"/>
          </p:cNvSpPr>
          <p:nvPr>
            <p:ph idx="4294967295"/>
          </p:nvPr>
        </p:nvSpPr>
        <p:spPr>
          <a:xfrm>
            <a:off x="697866" y="1417638"/>
            <a:ext cx="7498080" cy="4800600"/>
          </a:xfrm>
          <a:prstGeom prst="rect">
            <a:avLst/>
          </a:prstGeom>
        </p:spPr>
        <p:txBody>
          <a:bodyPr>
            <a:normAutofit lnSpcReduction="10000"/>
          </a:bodyPr>
          <a:lstStyle/>
          <a:p>
            <a:pPr marL="45720" indent="0" algn="just">
              <a:buNone/>
            </a:pPr>
            <a:r>
              <a:rPr lang="en-US" altLang="zh-TW" dirty="0" smtClean="0"/>
              <a:t>Posting: 〈</a:t>
            </a:r>
            <a:r>
              <a:rPr lang="en-US" altLang="zh-TW" dirty="0" err="1" smtClean="0"/>
              <a:t>docid</a:t>
            </a:r>
            <a:r>
              <a:rPr lang="en-US" altLang="zh-TW" dirty="0"/>
              <a:t>, </a:t>
            </a:r>
            <a:r>
              <a:rPr lang="en-US" altLang="zh-TW" dirty="0" smtClean="0"/>
              <a:t>payload〉</a:t>
            </a:r>
          </a:p>
          <a:p>
            <a:pPr marL="45720" indent="0">
              <a:buNone/>
            </a:pPr>
            <a:r>
              <a:rPr lang="en-US" altLang="zh-TW" dirty="0"/>
              <a:t>the occurrence of a term </a:t>
            </a:r>
            <a:r>
              <a:rPr lang="en-US" altLang="zh-TW" dirty="0" smtClean="0"/>
              <a:t>within a document</a:t>
            </a:r>
          </a:p>
          <a:p>
            <a:pPr>
              <a:buSzPct val="80000"/>
              <a:buFont typeface="Wingdings" pitchFamily="2" charset="2"/>
              <a:buChar char="Ø"/>
            </a:pPr>
            <a:r>
              <a:rPr lang="en-US" altLang="zh-TW" i="1" dirty="0" err="1"/>
              <a:t>docid</a:t>
            </a:r>
            <a:r>
              <a:rPr lang="en-US" altLang="zh-TW" dirty="0"/>
              <a:t> </a:t>
            </a:r>
            <a:r>
              <a:rPr lang="en-US" altLang="zh-TW" dirty="0" smtClean="0"/>
              <a:t>: </a:t>
            </a:r>
            <a:r>
              <a:rPr lang="en-US" altLang="zh-TW" dirty="0"/>
              <a:t>the document </a:t>
            </a:r>
            <a:r>
              <a:rPr lang="en-US" altLang="zh-TW" dirty="0" smtClean="0"/>
              <a:t>identifier </a:t>
            </a:r>
          </a:p>
          <a:p>
            <a:pPr>
              <a:buSzPct val="80000"/>
              <a:buFont typeface="Wingdings" pitchFamily="2" charset="2"/>
              <a:buChar char="Ø"/>
            </a:pPr>
            <a:r>
              <a:rPr lang="en-US" altLang="zh-TW" i="1" dirty="0" smtClean="0"/>
              <a:t>Payload</a:t>
            </a:r>
            <a:r>
              <a:rPr lang="en-US" altLang="zh-TW" dirty="0" smtClean="0"/>
              <a:t>: used </a:t>
            </a:r>
            <a:r>
              <a:rPr lang="en-US" altLang="zh-TW" dirty="0"/>
              <a:t>to store arbitrary </a:t>
            </a:r>
            <a:r>
              <a:rPr lang="en-US" altLang="zh-TW" dirty="0" smtClean="0"/>
              <a:t>information about </a:t>
            </a:r>
            <a:r>
              <a:rPr lang="en-US" altLang="zh-TW" dirty="0"/>
              <a:t>each occurrence of </a:t>
            </a:r>
            <a:r>
              <a:rPr lang="en-US" altLang="zh-TW" dirty="0" smtClean="0"/>
              <a:t>term </a:t>
            </a:r>
            <a:r>
              <a:rPr lang="en-US" altLang="zh-TW" dirty="0"/>
              <a:t>within </a:t>
            </a:r>
            <a:r>
              <a:rPr lang="en-US" altLang="zh-TW" dirty="0" smtClean="0"/>
              <a:t>document.</a:t>
            </a:r>
            <a:r>
              <a:rPr lang="en-US" altLang="zh-TW" dirty="0"/>
              <a:t> </a:t>
            </a:r>
            <a:r>
              <a:rPr lang="en-US" altLang="zh-TW" dirty="0" smtClean="0"/>
              <a:t>And use</a:t>
            </a:r>
            <a:r>
              <a:rPr lang="en-US" altLang="zh-TW" dirty="0"/>
              <a:t> </a:t>
            </a:r>
            <a:r>
              <a:rPr lang="en-US" altLang="zh-TW" dirty="0" smtClean="0"/>
              <a:t>part </a:t>
            </a:r>
            <a:r>
              <a:rPr lang="en-US" altLang="zh-TW" dirty="0"/>
              <a:t>of the payload to store the co-occurrence bitmaps</a:t>
            </a:r>
            <a:r>
              <a:rPr lang="en-US" altLang="zh-TW" dirty="0" smtClean="0"/>
              <a:t>.</a:t>
            </a:r>
          </a:p>
          <a:p>
            <a:pPr>
              <a:buSzPct val="80000"/>
              <a:buFont typeface="Wingdings 2" pitchFamily="18" charset="2"/>
              <a:buChar char="è"/>
            </a:pPr>
            <a:r>
              <a:rPr lang="en-US" altLang="zh-TW" dirty="0"/>
              <a:t>B</a:t>
            </a:r>
            <a:r>
              <a:rPr lang="en-US" altLang="zh-TW" dirty="0" smtClean="0"/>
              <a:t>asic </a:t>
            </a:r>
            <a:r>
              <a:rPr lang="en-US" altLang="zh-TW" dirty="0"/>
              <a:t>operations on posting lists</a:t>
            </a:r>
            <a:r>
              <a:rPr lang="en-US" altLang="zh-TW" dirty="0" smtClean="0"/>
              <a:t>:</a:t>
            </a:r>
          </a:p>
          <a:p>
            <a:pPr marL="45720" indent="0">
              <a:buNone/>
            </a:pPr>
            <a:r>
              <a:rPr lang="en-US" altLang="zh-TW" b="1" dirty="0"/>
              <a:t>1. </a:t>
            </a:r>
            <a:r>
              <a:rPr lang="en-US" altLang="zh-TW" b="1" dirty="0" smtClean="0"/>
              <a:t>first</a:t>
            </a:r>
            <a:r>
              <a:rPr lang="en-US" altLang="zh-TW" b="1" dirty="0"/>
              <a:t>(): </a:t>
            </a:r>
            <a:r>
              <a:rPr lang="en-US" altLang="zh-TW" dirty="0"/>
              <a:t>returns the list's </a:t>
            </a:r>
            <a:r>
              <a:rPr lang="en-US" altLang="zh-TW" dirty="0" smtClean="0"/>
              <a:t>first posting</a:t>
            </a:r>
            <a:endParaRPr lang="en-US" altLang="zh-TW" dirty="0"/>
          </a:p>
          <a:p>
            <a:pPr marL="45720" indent="0">
              <a:buNone/>
            </a:pPr>
            <a:r>
              <a:rPr lang="en-US" altLang="zh-TW" b="1" dirty="0"/>
              <a:t>2. next(): </a:t>
            </a:r>
            <a:r>
              <a:rPr lang="en-US" altLang="zh-TW" dirty="0"/>
              <a:t>returns the next posting or signals the end </a:t>
            </a:r>
            <a:r>
              <a:rPr lang="en-US" altLang="zh-TW" dirty="0" smtClean="0"/>
              <a:t>of list</a:t>
            </a:r>
            <a:endParaRPr lang="en-US" altLang="zh-TW" dirty="0"/>
          </a:p>
          <a:p>
            <a:pPr marL="45720" indent="0">
              <a:buNone/>
            </a:pPr>
            <a:r>
              <a:rPr lang="en-US" altLang="zh-TW" b="1" dirty="0"/>
              <a:t>3. search(d): </a:t>
            </a:r>
            <a:r>
              <a:rPr lang="en-US" altLang="zh-TW" dirty="0"/>
              <a:t>returns the </a:t>
            </a:r>
            <a:r>
              <a:rPr lang="en-US" altLang="zh-TW" dirty="0" smtClean="0"/>
              <a:t>first </a:t>
            </a:r>
            <a:r>
              <a:rPr lang="en-US" altLang="zh-TW" dirty="0"/>
              <a:t>posting with </a:t>
            </a:r>
            <a:r>
              <a:rPr lang="en-US" altLang="zh-TW" dirty="0" err="1" smtClean="0"/>
              <a:t>docid</a:t>
            </a:r>
            <a:r>
              <a:rPr lang="en-US" altLang="zh-TW" dirty="0" smtClean="0"/>
              <a:t> ≥d</a:t>
            </a:r>
            <a:r>
              <a:rPr lang="en-US" altLang="zh-TW" dirty="0"/>
              <a:t>, </a:t>
            </a:r>
            <a:r>
              <a:rPr lang="en-US" altLang="zh-TW" dirty="0" smtClean="0"/>
              <a:t>or end of list </a:t>
            </a:r>
            <a:r>
              <a:rPr lang="en-US" altLang="zh-TW" dirty="0"/>
              <a:t>if no such posting </a:t>
            </a:r>
            <a:r>
              <a:rPr lang="en-US" altLang="zh-TW" dirty="0" smtClean="0"/>
              <a:t>exists . This operation is </a:t>
            </a:r>
            <a:r>
              <a:rPr lang="en-US" altLang="zh-TW" dirty="0"/>
              <a:t>typically </a:t>
            </a:r>
            <a:r>
              <a:rPr lang="en-US" altLang="zh-TW" dirty="0" smtClean="0"/>
              <a:t>implemented efficiently </a:t>
            </a:r>
            <a:r>
              <a:rPr lang="en-US" altLang="zh-TW" dirty="0"/>
              <a:t>using the </a:t>
            </a:r>
            <a:r>
              <a:rPr lang="en-US" altLang="zh-TW" dirty="0" smtClean="0"/>
              <a:t>posting lists </a:t>
            </a:r>
            <a:r>
              <a:rPr lang="en-US" altLang="zh-TW" dirty="0"/>
              <a:t>indexes.</a:t>
            </a:r>
            <a:endParaRPr lang="en-US" altLang="zh-TW" dirty="0" smtClean="0"/>
          </a:p>
          <a:p>
            <a:pPr algn="just">
              <a:buFont typeface="Arial" pitchFamily="34" charset="0"/>
              <a:buChar char="•"/>
            </a:pPr>
            <a:endParaRPr lang="en-US" altLang="zh-TW" sz="2400" dirty="0" smtClean="0"/>
          </a:p>
          <a:p>
            <a:pPr algn="just">
              <a:buClr>
                <a:srgbClr val="002060"/>
              </a:buClr>
              <a:buFont typeface="Wingdings 2" pitchFamily="18" charset="2"/>
              <a:buChar char="è"/>
            </a:pPr>
            <a:endParaRPr lang="zh-TW" altLang="en-US" dirty="0"/>
          </a:p>
        </p:txBody>
      </p:sp>
      <p:sp>
        <p:nvSpPr>
          <p:cNvPr id="8" name="圓角矩形 7"/>
          <p:cNvSpPr/>
          <p:nvPr/>
        </p:nvSpPr>
        <p:spPr>
          <a:xfrm>
            <a:off x="755576" y="3645024"/>
            <a:ext cx="7344816" cy="22322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658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a:xfrm>
            <a:off x="7281546" y="6473403"/>
            <a:ext cx="182880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2C2C6-8938-44CD-9ED0-E2ED0B76CC62}" type="slidenum">
              <a:rPr lang="zh-TW" altLang="en-US" sz="2000" smtClean="0">
                <a:solidFill>
                  <a:schemeClr val="tx1"/>
                </a:solidFill>
              </a:rPr>
              <a:pPr/>
              <a:t>9</a:t>
            </a:fld>
            <a:endParaRPr lang="zh-TW" altLang="en-US" sz="2000" dirty="0">
              <a:solidFill>
                <a:schemeClr val="tx1"/>
              </a:solidFill>
            </a:endParaRPr>
          </a:p>
        </p:txBody>
      </p:sp>
      <p:sp>
        <p:nvSpPr>
          <p:cNvPr id="6" name="內容版面配置區 2"/>
          <p:cNvSpPr>
            <a:spLocks noGrp="1"/>
          </p:cNvSpPr>
          <p:nvPr>
            <p:ph idx="4294967295"/>
          </p:nvPr>
        </p:nvSpPr>
        <p:spPr>
          <a:xfrm>
            <a:off x="697866" y="908720"/>
            <a:ext cx="8050598" cy="5309518"/>
          </a:xfrm>
          <a:prstGeom prst="rect">
            <a:avLst/>
          </a:prstGeom>
        </p:spPr>
        <p:txBody>
          <a:bodyPr>
            <a:normAutofit/>
          </a:bodyPr>
          <a:lstStyle/>
          <a:p>
            <a:pPr marL="45720" indent="0">
              <a:buNone/>
            </a:pPr>
            <a:r>
              <a:rPr lang="fr-FR" altLang="zh-TW" sz="2000" dirty="0" smtClean="0"/>
              <a:t>conjunctive </a:t>
            </a:r>
            <a:r>
              <a:rPr lang="fr-FR" altLang="zh-TW" sz="2000" dirty="0"/>
              <a:t>query q = </a:t>
            </a:r>
            <a:r>
              <a:rPr lang="en-US" altLang="zh-TW" sz="2000" dirty="0" smtClean="0"/>
              <a:t>t</a:t>
            </a:r>
            <a:r>
              <a:rPr lang="en-US" altLang="zh-TW" sz="2000" baseline="-25000" dirty="0" smtClean="0"/>
              <a:t>1</a:t>
            </a:r>
            <a:r>
              <a:rPr lang="en-US" altLang="zh-TW" sz="2000" dirty="0" smtClean="0"/>
              <a:t>t</a:t>
            </a:r>
            <a:r>
              <a:rPr lang="en-US" altLang="zh-TW" sz="2000" baseline="-25000" dirty="0" smtClean="0"/>
              <a:t>2…… </a:t>
            </a:r>
            <a:r>
              <a:rPr lang="en-US" altLang="zh-TW" sz="2000" dirty="0" err="1" smtClean="0"/>
              <a:t>t</a:t>
            </a:r>
            <a:r>
              <a:rPr lang="en-US" altLang="zh-TW" sz="2000" baseline="-25000" dirty="0" err="1" smtClean="0"/>
              <a:t>n</a:t>
            </a:r>
            <a:r>
              <a:rPr lang="en-US" altLang="zh-TW" sz="2000" baseline="-25000" dirty="0" smtClean="0"/>
              <a:t> </a:t>
            </a:r>
            <a:endParaRPr lang="fr-FR" altLang="zh-TW" sz="2000" dirty="0"/>
          </a:p>
          <a:p>
            <a:pPr marL="45720" indent="0">
              <a:buNone/>
            </a:pPr>
            <a:r>
              <a:rPr lang="en-US" altLang="zh-TW" sz="2000" dirty="0"/>
              <a:t>a search algorithm returns R </a:t>
            </a:r>
            <a:endParaRPr lang="en-US" altLang="zh-TW" sz="2000" dirty="0" smtClean="0"/>
          </a:p>
          <a:p>
            <a:pPr marL="45720" indent="0">
              <a:buNone/>
            </a:pPr>
            <a:r>
              <a:rPr lang="en-US" altLang="zh-TW" sz="2000" b="1" dirty="0"/>
              <a:t>R </a:t>
            </a:r>
            <a:r>
              <a:rPr lang="en-US" altLang="zh-TW" sz="2000" b="1" dirty="0" smtClean="0"/>
              <a:t>:</a:t>
            </a:r>
            <a:r>
              <a:rPr lang="en-US" altLang="zh-TW" sz="2000" dirty="0" smtClean="0"/>
              <a:t>the </a:t>
            </a:r>
            <a:r>
              <a:rPr lang="en-US" altLang="zh-TW" sz="2000" b="1" dirty="0"/>
              <a:t>set of </a:t>
            </a:r>
            <a:r>
              <a:rPr lang="en-US" altLang="zh-TW" sz="2000" b="1" dirty="0" err="1"/>
              <a:t>docids</a:t>
            </a:r>
            <a:r>
              <a:rPr lang="en-US" altLang="zh-TW" sz="2000" b="1" dirty="0"/>
              <a:t> </a:t>
            </a:r>
            <a:r>
              <a:rPr lang="en-US" altLang="zh-TW" sz="2000" dirty="0"/>
              <a:t>of all </a:t>
            </a:r>
            <a:r>
              <a:rPr lang="en-US" altLang="zh-TW" sz="2000" dirty="0" smtClean="0"/>
              <a:t>documents that </a:t>
            </a:r>
            <a:r>
              <a:rPr lang="en-US" altLang="zh-TW" sz="2000" dirty="0"/>
              <a:t>match all </a:t>
            </a:r>
            <a:r>
              <a:rPr lang="en-US" altLang="zh-TW" sz="2000" dirty="0" smtClean="0"/>
              <a:t> terms t</a:t>
            </a:r>
            <a:r>
              <a:rPr lang="en-US" altLang="zh-TW" sz="2000" baseline="-25000" dirty="0" smtClean="0"/>
              <a:t>1</a:t>
            </a:r>
            <a:r>
              <a:rPr lang="en-US" altLang="zh-TW" sz="2000" dirty="0" smtClean="0"/>
              <a:t>t</a:t>
            </a:r>
            <a:r>
              <a:rPr lang="en-US" altLang="zh-TW" sz="2000" baseline="-25000" dirty="0" smtClean="0"/>
              <a:t>2</a:t>
            </a:r>
            <a:r>
              <a:rPr lang="en-US" altLang="zh-TW" sz="2000" dirty="0" smtClean="0"/>
              <a:t>……t</a:t>
            </a:r>
            <a:r>
              <a:rPr lang="en-US" altLang="zh-TW" sz="2000" baseline="-25000" dirty="0" smtClean="0"/>
              <a:t>n</a:t>
            </a:r>
            <a:r>
              <a:rPr lang="en-US" altLang="zh-TW" sz="2000" dirty="0"/>
              <a:t>.</a:t>
            </a:r>
            <a:endParaRPr lang="en-US" altLang="zh-TW" sz="2000" dirty="0" smtClean="0"/>
          </a:p>
          <a:p>
            <a:pPr marL="45720" indent="0" algn="just">
              <a:buClr>
                <a:srgbClr val="002060"/>
              </a:buClr>
              <a:buNone/>
            </a:pPr>
            <a:r>
              <a:rPr lang="en-US" altLang="zh-TW" sz="2000" b="1" dirty="0" smtClean="0"/>
              <a:t>L</a:t>
            </a:r>
            <a:r>
              <a:rPr lang="en-US" altLang="zh-TW" sz="2000" b="1" baseline="-25000" dirty="0" smtClean="0"/>
              <a:t>1</a:t>
            </a:r>
            <a:r>
              <a:rPr lang="en-US" altLang="zh-TW" sz="2000" b="1" dirty="0" smtClean="0"/>
              <a:t>L</a:t>
            </a:r>
            <a:r>
              <a:rPr lang="en-US" altLang="zh-TW" sz="2000" b="1" baseline="-25000" dirty="0" smtClean="0"/>
              <a:t>2……</a:t>
            </a:r>
            <a:r>
              <a:rPr lang="en-US" altLang="zh-TW" sz="2000" b="1" dirty="0" smtClean="0"/>
              <a:t>L</a:t>
            </a:r>
            <a:r>
              <a:rPr lang="en-US" altLang="zh-TW" sz="2000" b="1" baseline="-25000" dirty="0" smtClean="0"/>
              <a:t>n</a:t>
            </a:r>
            <a:r>
              <a:rPr lang="en-US" altLang="zh-TW" sz="2000" b="1" dirty="0" smtClean="0"/>
              <a:t> </a:t>
            </a:r>
            <a:r>
              <a:rPr lang="en-US" altLang="zh-TW" sz="2000" dirty="0" smtClean="0"/>
              <a:t>: the </a:t>
            </a:r>
            <a:r>
              <a:rPr lang="en-US" altLang="zh-TW" sz="2000" b="1" dirty="0"/>
              <a:t>posting lists</a:t>
            </a:r>
            <a:r>
              <a:rPr lang="en-US" altLang="zh-TW" sz="2000" dirty="0"/>
              <a:t> of terms t</a:t>
            </a:r>
            <a:r>
              <a:rPr lang="en-US" altLang="zh-TW" sz="2000" baseline="-25000" dirty="0"/>
              <a:t>1</a:t>
            </a:r>
            <a:r>
              <a:rPr lang="en-US" altLang="zh-TW" sz="2000" dirty="0"/>
              <a:t>t</a:t>
            </a:r>
            <a:r>
              <a:rPr lang="en-US" altLang="zh-TW" sz="2000" baseline="-25000" dirty="0"/>
              <a:t>2</a:t>
            </a:r>
            <a:r>
              <a:rPr lang="en-US" altLang="zh-TW" sz="2000" dirty="0"/>
              <a:t>……</a:t>
            </a:r>
            <a:r>
              <a:rPr lang="en-US" altLang="zh-TW" sz="2000" dirty="0" err="1"/>
              <a:t>t</a:t>
            </a:r>
            <a:r>
              <a:rPr lang="en-US" altLang="zh-TW" sz="2000" baseline="-25000" dirty="0" err="1"/>
              <a:t>n</a:t>
            </a:r>
            <a:endParaRPr lang="zh-TW" altLang="en-US" sz="2000" dirty="0"/>
          </a:p>
        </p:txBody>
      </p:sp>
      <p:sp>
        <p:nvSpPr>
          <p:cNvPr id="7" name="標題 1"/>
          <p:cNvSpPr txBox="1">
            <a:spLocks/>
          </p:cNvSpPr>
          <p:nvPr/>
        </p:nvSpPr>
        <p:spPr>
          <a:xfrm>
            <a:off x="457200" y="29605"/>
            <a:ext cx="6203032" cy="49006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dirty="0" smtClean="0"/>
              <a:t>     </a:t>
            </a:r>
            <a:r>
              <a:rPr lang="en-US" altLang="zh-TW" sz="2800" dirty="0" smtClean="0">
                <a:solidFill>
                  <a:schemeClr val="tx1"/>
                </a:solidFill>
                <a:effectLst>
                  <a:outerShdw blurRad="50800" dist="38100" dir="2700000" algn="tl" rotWithShape="0">
                    <a:prstClr val="black">
                      <a:alpha val="40000"/>
                    </a:prstClr>
                  </a:outerShdw>
                </a:effectLst>
              </a:rPr>
              <a:t>Max Successor Algorithm</a:t>
            </a:r>
            <a:endParaRPr lang="en-US" altLang="zh-TW" sz="2800" dirty="0" smtClean="0"/>
          </a:p>
          <a:p>
            <a:pPr marL="0" indent="0" algn="l">
              <a:buNone/>
            </a:pPr>
            <a:endParaRPr lang="zh-TW" altLang="en-US" sz="4300" b="0" dirty="0">
              <a:solidFill>
                <a:schemeClr val="tx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56" y="2596728"/>
            <a:ext cx="49149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4112099" y="3212976"/>
            <a:ext cx="4924398" cy="1200329"/>
          </a:xfrm>
          <a:prstGeom prst="rect">
            <a:avLst/>
          </a:prstGeom>
          <a:noFill/>
        </p:spPr>
        <p:txBody>
          <a:bodyPr wrap="square" rtlCol="0">
            <a:spAutoFit/>
          </a:bodyPr>
          <a:lstStyle/>
          <a:p>
            <a:pPr algn="ctr"/>
            <a:r>
              <a:rPr lang="en-US" altLang="zh-TW" dirty="0" smtClean="0"/>
              <a:t>GOAL</a:t>
            </a:r>
          </a:p>
          <a:p>
            <a:r>
              <a:rPr lang="en-US" altLang="zh-TW" dirty="0" smtClean="0"/>
              <a:t>             checks </a:t>
            </a:r>
            <a:r>
              <a:rPr lang="en-US" altLang="zh-TW" dirty="0"/>
              <a:t>whether the current candidate</a:t>
            </a:r>
            <a:endParaRPr lang="en-US" altLang="zh-TW" dirty="0" smtClean="0"/>
          </a:p>
          <a:p>
            <a:r>
              <a:rPr lang="en-US" altLang="zh-TW" dirty="0" smtClean="0"/>
              <a:t>             document that match all terms </a:t>
            </a:r>
            <a:r>
              <a:rPr lang="en-US" altLang="zh-TW" dirty="0"/>
              <a:t>from </a:t>
            </a:r>
            <a:endParaRPr lang="en-US" altLang="zh-TW" dirty="0" smtClean="0"/>
          </a:p>
          <a:p>
            <a:r>
              <a:rPr lang="en-US" altLang="zh-TW" dirty="0"/>
              <a:t> </a:t>
            </a:r>
            <a:r>
              <a:rPr lang="en-US" altLang="zh-TW" dirty="0" smtClean="0"/>
              <a:t>            the </a:t>
            </a:r>
            <a:r>
              <a:rPr lang="en-US" altLang="zh-TW" dirty="0"/>
              <a:t>shortest list appears in other </a:t>
            </a:r>
            <a:r>
              <a:rPr lang="en-US" altLang="zh-TW" dirty="0" smtClean="0"/>
              <a:t>lists.</a:t>
            </a:r>
          </a:p>
        </p:txBody>
      </p:sp>
      <p:sp>
        <p:nvSpPr>
          <p:cNvPr id="9" name="矩形 8"/>
          <p:cNvSpPr/>
          <p:nvPr/>
        </p:nvSpPr>
        <p:spPr>
          <a:xfrm>
            <a:off x="6228184" y="3212976"/>
            <a:ext cx="64807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46036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氣流">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2894</TotalTime>
  <Words>4623</Words>
  <Application>Microsoft Office PowerPoint</Application>
  <PresentationFormat>如螢幕大小 (4:3)</PresentationFormat>
  <Paragraphs>950</Paragraphs>
  <Slides>39</Slides>
  <Notes>22</Notes>
  <HiddenSlides>0</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氣流</vt:lpstr>
      <vt:lpstr>PowerPoint 簡報</vt:lpstr>
      <vt:lpstr>     Outline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Asus</dc:creator>
  <cp:lastModifiedBy>Jiun-Jia</cp:lastModifiedBy>
  <cp:revision>333</cp:revision>
  <dcterms:created xsi:type="dcterms:W3CDTF">2012-02-17T04:58:22Z</dcterms:created>
  <dcterms:modified xsi:type="dcterms:W3CDTF">2012-03-05T05:40:15Z</dcterms:modified>
</cp:coreProperties>
</file>